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
      <p:font typeface="Montserra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62eedf71a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62eedf71a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Ram</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62eedf71a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62eedf71a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Ram</a:t>
            </a:r>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3d6ff0ad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3d6ff0ad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Ram</a:t>
            </a:r>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62eedf71a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62eedf71a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F46524"/>
                </a:solidFill>
                <a:latin typeface="Calibri"/>
                <a:ea typeface="Calibri"/>
                <a:cs typeface="Calibri"/>
                <a:sym typeface="Calibri"/>
              </a:rPr>
              <a:t>Nidhi</a:t>
            </a:r>
            <a:endParaRPr sz="1200">
              <a:solidFill>
                <a:srgbClr val="F46524"/>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Thus, while making a real estate decision an individual can choose either of these states and can rather base the decision on factors other than price within these groups of states. </a:t>
            </a:r>
            <a:endParaRPr sz="1200">
              <a:solidFill>
                <a:schemeClr val="dk1"/>
              </a:solidFill>
              <a:latin typeface="Calibri"/>
              <a:ea typeface="Calibri"/>
              <a:cs typeface="Calibri"/>
              <a:sym typeface="Calibri"/>
            </a:endParaRPr>
          </a:p>
          <a:p>
            <a:pPr indent="0" lvl="0" marL="0" rtl="0" algn="just">
              <a:spcBef>
                <a:spcPts val="0"/>
              </a:spcBef>
              <a:spcAft>
                <a:spcPts val="0"/>
              </a:spcAft>
              <a:buNone/>
            </a:pPr>
            <a:r>
              <a:t/>
            </a:r>
            <a:endParaRPr sz="1200">
              <a:solidFill>
                <a:srgbClr val="F46524"/>
              </a:solidFill>
              <a:latin typeface="Calibri"/>
              <a:ea typeface="Calibri"/>
              <a:cs typeface="Calibri"/>
              <a:sym typeface="Calibri"/>
            </a:endParaRPr>
          </a:p>
          <a:p>
            <a:pPr indent="0" lvl="0" marL="0" rtl="0" algn="just">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62eedf71a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62eedf71a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F46524"/>
                </a:solidFill>
                <a:latin typeface="Calibri"/>
                <a:ea typeface="Calibri"/>
                <a:cs typeface="Calibri"/>
                <a:sym typeface="Calibri"/>
              </a:rPr>
              <a:t>Nidhi</a:t>
            </a:r>
            <a:endParaRPr sz="1200">
              <a:solidFill>
                <a:srgbClr val="F46524"/>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From the chart, it can be seen that Texas is growing at the fastest rate in terms of population followed by California. The population for the other states has remained more or less stable over time. This is shocking for a state like New York which is increasingly occupied by people looking for job opportunities from the USA &amp; around the world.</a:t>
            </a:r>
            <a:endParaRPr sz="1200">
              <a:solidFill>
                <a:schemeClr val="dk1"/>
              </a:solidFill>
              <a:latin typeface="Calibri"/>
              <a:ea typeface="Calibri"/>
              <a:cs typeface="Calibri"/>
              <a:sym typeface="Calibri"/>
            </a:endParaRPr>
          </a:p>
          <a:p>
            <a:pPr indent="0" lvl="0" marL="0" rtl="0" algn="just">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3d6ff0ad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3d6ff0ad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Brian</a:t>
            </a:r>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63b008810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63b008810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Brian</a:t>
            </a:r>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62eedf71a_1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62eedf71a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F46524"/>
                </a:solidFill>
                <a:latin typeface="Calibri"/>
                <a:ea typeface="Calibri"/>
                <a:cs typeface="Calibri"/>
                <a:sym typeface="Calibri"/>
              </a:rPr>
              <a:t>Brian</a:t>
            </a: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62eedf71a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62eedf71a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3d6ff0a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3d6ff0a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62eedf71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62eedf71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62eedf71a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62eedf71a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62eedf71a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62eedf71a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F46524"/>
                </a:solidFill>
                <a:latin typeface="Calibri"/>
                <a:ea typeface="Calibri"/>
                <a:cs typeface="Calibri"/>
                <a:sym typeface="Calibri"/>
              </a:rPr>
              <a:t>Ram</a:t>
            </a: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62eedf71a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62eedf71a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JUSTIN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62eedf71a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62eedf71a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JUSTIN &amp; maybe SUKANYA</a:t>
            </a:r>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62eedf71a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62eedf71a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JUSTIN</a:t>
            </a:r>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62eedf71a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62eedf71a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F46524"/>
                </a:solidFill>
                <a:latin typeface="Calibri"/>
                <a:ea typeface="Calibri"/>
                <a:cs typeface="Calibri"/>
                <a:sym typeface="Calibri"/>
              </a:rPr>
              <a:t>JUSTIN</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62eedf71a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62eedf71a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Sukanya</a:t>
            </a: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62eedf71a_1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62eedf71a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SUKANYA</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62eedf71a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62eedf71a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F46524"/>
                </a:solidFill>
                <a:latin typeface="Calibri"/>
                <a:ea typeface="Calibri"/>
                <a:cs typeface="Calibri"/>
                <a:sym typeface="Calibri"/>
              </a:rPr>
              <a:t>Ram</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6.jp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2.jp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8.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1" name="Shape 71"/>
        <p:cNvGrpSpPr/>
        <p:nvPr/>
      </p:nvGrpSpPr>
      <p:grpSpPr>
        <a:xfrm>
          <a:off x="0" y="0"/>
          <a:ext cx="0" cy="0"/>
          <a:chOff x="0" y="0"/>
          <a:chExt cx="0" cy="0"/>
        </a:xfrm>
      </p:grpSpPr>
      <p:sp>
        <p:nvSpPr>
          <p:cNvPr id="72" name="Google Shape;72;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200">
                <a:latin typeface="Montserrat"/>
                <a:ea typeface="Montserrat"/>
                <a:cs typeface="Montserrat"/>
                <a:sym typeface="Montserrat"/>
              </a:rPr>
              <a:t>Sukanya Ahuja, Bhargav Ram Bindiganavile, Brian Inker, Nidhi Gadia &amp; Justin Sohn</a:t>
            </a:r>
            <a:endParaRPr sz="2200">
              <a:latin typeface="Montserrat"/>
              <a:ea typeface="Montserrat"/>
              <a:cs typeface="Montserrat"/>
              <a:sym typeface="Montserrat"/>
            </a:endParaRPr>
          </a:p>
        </p:txBody>
      </p:sp>
      <p:pic>
        <p:nvPicPr>
          <p:cNvPr id="73" name="Google Shape;73;p13"/>
          <p:cNvPicPr preferRelativeResize="0"/>
          <p:nvPr/>
        </p:nvPicPr>
        <p:blipFill rotWithShape="1">
          <a:blip r:embed="rId3">
            <a:alphaModFix/>
          </a:blip>
          <a:srcRect b="26489" l="16181" r="15109" t="21833"/>
          <a:stretch/>
        </p:blipFill>
        <p:spPr>
          <a:xfrm>
            <a:off x="-1" y="3901799"/>
            <a:ext cx="1650930" cy="1241700"/>
          </a:xfrm>
          <a:prstGeom prst="rect">
            <a:avLst/>
          </a:prstGeom>
          <a:noFill/>
          <a:ln>
            <a:noFill/>
          </a:ln>
        </p:spPr>
      </p:pic>
      <p:sp>
        <p:nvSpPr>
          <p:cNvPr id="74" name="Google Shape;74;p13"/>
          <p:cNvSpPr txBox="1"/>
          <p:nvPr>
            <p:ph idx="1" type="subTitle"/>
          </p:nvPr>
        </p:nvSpPr>
        <p:spPr>
          <a:xfrm>
            <a:off x="2390275" y="537425"/>
            <a:ext cx="6331500" cy="270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000">
                <a:latin typeface="Montserrat"/>
                <a:ea typeface="Montserrat"/>
                <a:cs typeface="Montserrat"/>
                <a:sym typeface="Montserrat"/>
              </a:rPr>
              <a:t>REAL CONSULTING</a:t>
            </a:r>
            <a:endParaRPr sz="70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178" name="Google Shape;178;p22"/>
          <p:cNvSpPr txBox="1"/>
          <p:nvPr>
            <p:ph idx="1" type="body"/>
          </p:nvPr>
        </p:nvSpPr>
        <p:spPr>
          <a:xfrm>
            <a:off x="319500" y="1439775"/>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Montserrat"/>
                <a:ea typeface="Montserrat"/>
                <a:cs typeface="Montserrat"/>
                <a:sym typeface="Montserrat"/>
              </a:rPr>
              <a:t>Violin Plots of Health Stats</a:t>
            </a:r>
            <a:endParaRPr b="1" sz="1700">
              <a:latin typeface="Montserrat"/>
              <a:ea typeface="Montserrat"/>
              <a:cs typeface="Montserrat"/>
              <a:sym typeface="Montserrat"/>
            </a:endParaRPr>
          </a:p>
        </p:txBody>
      </p:sp>
      <p:pic>
        <p:nvPicPr>
          <p:cNvPr id="179" name="Google Shape;179;p22"/>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180" name="Google Shape;180;p22"/>
          <p:cNvSpPr txBox="1"/>
          <p:nvPr>
            <p:ph idx="4294967295" type="subTitle"/>
          </p:nvPr>
        </p:nvSpPr>
        <p:spPr>
          <a:xfrm>
            <a:off x="285300" y="2125950"/>
            <a:ext cx="3163500" cy="1345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Clearly depicts outliers in terms of population, cancer mortalities, uninsured rate, and people per hospital</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Depicts spread and density of data (provides expectations)</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Number of outliers for pop and cancer mortalities differ</a:t>
            </a:r>
            <a:endParaRPr sz="1400">
              <a:latin typeface="Montserrat"/>
              <a:ea typeface="Montserrat"/>
              <a:cs typeface="Montserrat"/>
              <a:sym typeface="Montserrat"/>
            </a:endParaRPr>
          </a:p>
          <a:p>
            <a:pPr indent="0" lvl="0" marL="0" rtl="0" algn="l">
              <a:lnSpc>
                <a:spcPct val="100000"/>
              </a:lnSpc>
              <a:spcBef>
                <a:spcPts val="0"/>
              </a:spcBef>
              <a:spcAft>
                <a:spcPts val="0"/>
              </a:spcAft>
              <a:buNone/>
            </a:pPr>
            <a:r>
              <a:t/>
            </a:r>
            <a:endParaRPr sz="1400">
              <a:latin typeface="Montserrat"/>
              <a:ea typeface="Montserrat"/>
              <a:cs typeface="Montserrat"/>
              <a:sym typeface="Montserrat"/>
            </a:endParaRPr>
          </a:p>
        </p:txBody>
      </p:sp>
      <p:sp>
        <p:nvSpPr>
          <p:cNvPr id="181" name="Google Shape;181;p22"/>
          <p:cNvSpPr/>
          <p:nvPr/>
        </p:nvSpPr>
        <p:spPr>
          <a:xfrm>
            <a:off x="3414725" y="0"/>
            <a:ext cx="57294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2"/>
          <p:cNvPicPr preferRelativeResize="0"/>
          <p:nvPr/>
        </p:nvPicPr>
        <p:blipFill>
          <a:blip r:embed="rId4">
            <a:alphaModFix/>
          </a:blip>
          <a:stretch>
            <a:fillRect/>
          </a:stretch>
        </p:blipFill>
        <p:spPr>
          <a:xfrm>
            <a:off x="3414725" y="0"/>
            <a:ext cx="5729401"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188" name="Google Shape;188;p23"/>
          <p:cNvSpPr txBox="1"/>
          <p:nvPr>
            <p:ph idx="1" type="body"/>
          </p:nvPr>
        </p:nvSpPr>
        <p:spPr>
          <a:xfrm>
            <a:off x="319500" y="1439775"/>
            <a:ext cx="3095100" cy="9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latin typeface="Montserrat"/>
                <a:ea typeface="Montserrat"/>
                <a:cs typeface="Montserrat"/>
                <a:sym typeface="Montserrat"/>
              </a:rPr>
              <a:t>Multiple Regression of Median Home Values on Health Stats and Race Demographics </a:t>
            </a:r>
            <a:endParaRPr b="1" sz="1500">
              <a:latin typeface="Montserrat"/>
              <a:ea typeface="Montserrat"/>
              <a:cs typeface="Montserrat"/>
              <a:sym typeface="Montserrat"/>
            </a:endParaRPr>
          </a:p>
        </p:txBody>
      </p:sp>
      <p:pic>
        <p:nvPicPr>
          <p:cNvPr id="189" name="Google Shape;189;p23"/>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190" name="Google Shape;190;p23"/>
          <p:cNvSpPr txBox="1"/>
          <p:nvPr>
            <p:ph idx="4294967295" type="subTitle"/>
          </p:nvPr>
        </p:nvSpPr>
        <p:spPr>
          <a:xfrm>
            <a:off x="251225" y="2442325"/>
            <a:ext cx="3163500" cy="1345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Association for cancer mortalities and uninsured population weakened </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Value of home reduces as population of black individuals increases </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Exact opposite for asian population </a:t>
            </a:r>
            <a:endParaRPr sz="1400">
              <a:latin typeface="Montserrat"/>
              <a:ea typeface="Montserrat"/>
              <a:cs typeface="Montserrat"/>
              <a:sym typeface="Montserrat"/>
            </a:endParaRPr>
          </a:p>
        </p:txBody>
      </p:sp>
      <p:sp>
        <p:nvSpPr>
          <p:cNvPr id="191" name="Google Shape;191;p23"/>
          <p:cNvSpPr/>
          <p:nvPr/>
        </p:nvSpPr>
        <p:spPr>
          <a:xfrm>
            <a:off x="3414725" y="0"/>
            <a:ext cx="57294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3"/>
          <p:cNvPicPr preferRelativeResize="0"/>
          <p:nvPr/>
        </p:nvPicPr>
        <p:blipFill>
          <a:blip r:embed="rId4">
            <a:alphaModFix/>
          </a:blip>
          <a:stretch>
            <a:fillRect/>
          </a:stretch>
        </p:blipFill>
        <p:spPr>
          <a:xfrm>
            <a:off x="3414725" y="0"/>
            <a:ext cx="57294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198" name="Google Shape;198;p24"/>
          <p:cNvSpPr txBox="1"/>
          <p:nvPr>
            <p:ph idx="1" type="body"/>
          </p:nvPr>
        </p:nvSpPr>
        <p:spPr>
          <a:xfrm>
            <a:off x="319500" y="1439775"/>
            <a:ext cx="3095100" cy="9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latin typeface="Montserrat"/>
                <a:ea typeface="Montserrat"/>
                <a:cs typeface="Montserrat"/>
                <a:sym typeface="Montserrat"/>
              </a:rPr>
              <a:t>Multiple Regression of Median Home Values on Health Stats and Race Demographics </a:t>
            </a:r>
            <a:endParaRPr b="1" sz="1500">
              <a:latin typeface="Montserrat"/>
              <a:ea typeface="Montserrat"/>
              <a:cs typeface="Montserrat"/>
              <a:sym typeface="Montserrat"/>
            </a:endParaRPr>
          </a:p>
        </p:txBody>
      </p:sp>
      <p:pic>
        <p:nvPicPr>
          <p:cNvPr id="199" name="Google Shape;199;p24"/>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200" name="Google Shape;200;p24"/>
          <p:cNvSpPr txBox="1"/>
          <p:nvPr>
            <p:ph idx="4294967295" type="subTitle"/>
          </p:nvPr>
        </p:nvSpPr>
        <p:spPr>
          <a:xfrm>
            <a:off x="251225" y="2442325"/>
            <a:ext cx="3163500" cy="1345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Significance of </a:t>
            </a:r>
            <a:r>
              <a:rPr lang="en" sz="1400">
                <a:latin typeface="Montserrat"/>
                <a:ea typeface="Montserrat"/>
                <a:cs typeface="Montserrat"/>
                <a:sym typeface="Montserrat"/>
              </a:rPr>
              <a:t>cancer mortalities and uninsured population variables weakened  </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Black_pop and Asian_pop explain target variable better than health stats</a:t>
            </a:r>
            <a:endParaRPr sz="1400">
              <a:latin typeface="Montserrat"/>
              <a:ea typeface="Montserrat"/>
              <a:cs typeface="Montserrat"/>
              <a:sym typeface="Montserrat"/>
            </a:endParaRPr>
          </a:p>
        </p:txBody>
      </p:sp>
      <p:sp>
        <p:nvSpPr>
          <p:cNvPr id="201" name="Google Shape;201;p24"/>
          <p:cNvSpPr/>
          <p:nvPr/>
        </p:nvSpPr>
        <p:spPr>
          <a:xfrm>
            <a:off x="3414725" y="0"/>
            <a:ext cx="57294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4"/>
          <p:cNvPicPr preferRelativeResize="0"/>
          <p:nvPr/>
        </p:nvPicPr>
        <p:blipFill>
          <a:blip r:embed="rId4">
            <a:alphaModFix/>
          </a:blip>
          <a:stretch>
            <a:fillRect/>
          </a:stretch>
        </p:blipFill>
        <p:spPr>
          <a:xfrm>
            <a:off x="3414725" y="2187075"/>
            <a:ext cx="5729400" cy="2956425"/>
          </a:xfrm>
          <a:prstGeom prst="rect">
            <a:avLst/>
          </a:prstGeom>
          <a:noFill/>
          <a:ln>
            <a:noFill/>
          </a:ln>
        </p:spPr>
      </p:pic>
      <p:pic>
        <p:nvPicPr>
          <p:cNvPr id="203" name="Google Shape;203;p24"/>
          <p:cNvPicPr preferRelativeResize="0"/>
          <p:nvPr/>
        </p:nvPicPr>
        <p:blipFill>
          <a:blip r:embed="rId5">
            <a:alphaModFix/>
          </a:blip>
          <a:stretch>
            <a:fillRect/>
          </a:stretch>
        </p:blipFill>
        <p:spPr>
          <a:xfrm>
            <a:off x="3414600" y="0"/>
            <a:ext cx="5729400" cy="2187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209" name="Google Shape;209;p25"/>
          <p:cNvSpPr txBox="1"/>
          <p:nvPr>
            <p:ph idx="1" type="body"/>
          </p:nvPr>
        </p:nvSpPr>
        <p:spPr>
          <a:xfrm>
            <a:off x="319500" y="1439775"/>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Montserrat"/>
                <a:ea typeface="Montserrat"/>
                <a:cs typeface="Montserrat"/>
                <a:sym typeface="Montserrat"/>
              </a:rPr>
              <a:t>Bar Chart of Median Home Values by State</a:t>
            </a:r>
            <a:endParaRPr b="1" sz="1700">
              <a:latin typeface="Montserrat"/>
              <a:ea typeface="Montserrat"/>
              <a:cs typeface="Montserrat"/>
              <a:sym typeface="Montserrat"/>
            </a:endParaRPr>
          </a:p>
        </p:txBody>
      </p:sp>
      <p:pic>
        <p:nvPicPr>
          <p:cNvPr id="210" name="Google Shape;210;p25"/>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211" name="Google Shape;211;p25"/>
          <p:cNvSpPr txBox="1"/>
          <p:nvPr>
            <p:ph idx="4294967295" type="subTitle"/>
          </p:nvPr>
        </p:nvSpPr>
        <p:spPr>
          <a:xfrm>
            <a:off x="285300" y="2174588"/>
            <a:ext cx="3163500" cy="1345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The color sorting makes it easy to identify the states with expensive homes</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At the lower end, many states have similar prices while Connecticut, New Jersey &amp; California are the most </a:t>
            </a:r>
            <a:r>
              <a:rPr lang="en" sz="1400">
                <a:latin typeface="Montserrat"/>
                <a:ea typeface="Montserrat"/>
                <a:cs typeface="Montserrat"/>
                <a:sym typeface="Montserrat"/>
              </a:rPr>
              <a:t>expensive</a:t>
            </a:r>
            <a:r>
              <a:rPr lang="en" sz="1400">
                <a:latin typeface="Montserrat"/>
                <a:ea typeface="Montserrat"/>
                <a:cs typeface="Montserrat"/>
                <a:sym typeface="Montserrat"/>
              </a:rPr>
              <a:t> with significant differences</a:t>
            </a:r>
            <a:endParaRPr sz="1400">
              <a:latin typeface="Montserrat"/>
              <a:ea typeface="Montserrat"/>
              <a:cs typeface="Montserrat"/>
              <a:sym typeface="Montserrat"/>
            </a:endParaRPr>
          </a:p>
        </p:txBody>
      </p:sp>
      <p:sp>
        <p:nvSpPr>
          <p:cNvPr id="212" name="Google Shape;212;p25"/>
          <p:cNvSpPr/>
          <p:nvPr/>
        </p:nvSpPr>
        <p:spPr>
          <a:xfrm>
            <a:off x="3414725" y="0"/>
            <a:ext cx="572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5"/>
          <p:cNvPicPr preferRelativeResize="0"/>
          <p:nvPr/>
        </p:nvPicPr>
        <p:blipFill>
          <a:blip r:embed="rId4">
            <a:alphaModFix/>
          </a:blip>
          <a:stretch>
            <a:fillRect/>
          </a:stretch>
        </p:blipFill>
        <p:spPr>
          <a:xfrm>
            <a:off x="3573825" y="273300"/>
            <a:ext cx="5423800" cy="459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219" name="Google Shape;219;p26"/>
          <p:cNvSpPr txBox="1"/>
          <p:nvPr>
            <p:ph idx="1" type="body"/>
          </p:nvPr>
        </p:nvSpPr>
        <p:spPr>
          <a:xfrm>
            <a:off x="319500" y="1439775"/>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Montserrat"/>
                <a:ea typeface="Montserrat"/>
                <a:cs typeface="Montserrat"/>
                <a:sym typeface="Montserrat"/>
              </a:rPr>
              <a:t>Line Chart of Population Growth over time for Top 10 populated states</a:t>
            </a:r>
            <a:endParaRPr b="1" sz="1700">
              <a:latin typeface="Montserrat"/>
              <a:ea typeface="Montserrat"/>
              <a:cs typeface="Montserrat"/>
              <a:sym typeface="Montserrat"/>
            </a:endParaRPr>
          </a:p>
        </p:txBody>
      </p:sp>
      <p:pic>
        <p:nvPicPr>
          <p:cNvPr id="220" name="Google Shape;220;p26"/>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221" name="Google Shape;221;p26"/>
          <p:cNvSpPr txBox="1"/>
          <p:nvPr>
            <p:ph idx="4294967295" type="subTitle"/>
          </p:nvPr>
        </p:nvSpPr>
        <p:spPr>
          <a:xfrm>
            <a:off x="251225" y="2442325"/>
            <a:ext cx="3163500" cy="1345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May help us predict future population for a particular state</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Important factor in real estate decision and affects the prices directly as well as the development of the state</a:t>
            </a:r>
            <a:endParaRPr sz="1400">
              <a:latin typeface="Montserrat"/>
              <a:ea typeface="Montserrat"/>
              <a:cs typeface="Montserrat"/>
              <a:sym typeface="Montserrat"/>
            </a:endParaRPr>
          </a:p>
        </p:txBody>
      </p:sp>
      <p:sp>
        <p:nvSpPr>
          <p:cNvPr id="222" name="Google Shape;222;p26"/>
          <p:cNvSpPr/>
          <p:nvPr/>
        </p:nvSpPr>
        <p:spPr>
          <a:xfrm>
            <a:off x="3414725" y="0"/>
            <a:ext cx="57294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26"/>
          <p:cNvGrpSpPr/>
          <p:nvPr/>
        </p:nvGrpSpPr>
        <p:grpSpPr>
          <a:xfrm>
            <a:off x="3414682" y="0"/>
            <a:ext cx="5729340" cy="5143431"/>
            <a:chOff x="3414725" y="0"/>
            <a:chExt cx="4753850" cy="3171825"/>
          </a:xfrm>
        </p:grpSpPr>
        <p:pic>
          <p:nvPicPr>
            <p:cNvPr id="224" name="Google Shape;224;p26"/>
            <p:cNvPicPr preferRelativeResize="0"/>
            <p:nvPr/>
          </p:nvPicPr>
          <p:blipFill rotWithShape="1">
            <a:blip r:embed="rId4">
              <a:alphaModFix/>
            </a:blip>
            <a:srcRect b="0" l="0" r="38374" t="0"/>
            <a:stretch/>
          </p:blipFill>
          <p:spPr>
            <a:xfrm>
              <a:off x="3414725" y="0"/>
              <a:ext cx="3662850" cy="3171825"/>
            </a:xfrm>
            <a:prstGeom prst="rect">
              <a:avLst/>
            </a:prstGeom>
            <a:noFill/>
            <a:ln>
              <a:noFill/>
            </a:ln>
          </p:spPr>
        </p:pic>
        <p:pic>
          <p:nvPicPr>
            <p:cNvPr id="225" name="Google Shape;225;p26"/>
            <p:cNvPicPr preferRelativeResize="0"/>
            <p:nvPr/>
          </p:nvPicPr>
          <p:blipFill rotWithShape="1">
            <a:blip r:embed="rId4">
              <a:alphaModFix/>
            </a:blip>
            <a:srcRect b="0" l="81646" r="0" t="0"/>
            <a:stretch/>
          </p:blipFill>
          <p:spPr>
            <a:xfrm>
              <a:off x="7077700" y="0"/>
              <a:ext cx="1090875" cy="317182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231" name="Google Shape;231;p27"/>
          <p:cNvSpPr txBox="1"/>
          <p:nvPr>
            <p:ph idx="1" type="body"/>
          </p:nvPr>
        </p:nvSpPr>
        <p:spPr>
          <a:xfrm>
            <a:off x="319500" y="1305050"/>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Montserrat"/>
                <a:ea typeface="Montserrat"/>
                <a:cs typeface="Montserrat"/>
                <a:sym typeface="Montserrat"/>
              </a:rPr>
              <a:t>Line </a:t>
            </a:r>
            <a:r>
              <a:rPr b="1" lang="en" sz="1600">
                <a:latin typeface="Montserrat"/>
                <a:ea typeface="Montserrat"/>
                <a:cs typeface="Montserrat"/>
                <a:sym typeface="Montserrat"/>
              </a:rPr>
              <a:t>Graph of US Average Home Prices and Inflation Year over Year </a:t>
            </a:r>
            <a:endParaRPr b="1" sz="1600">
              <a:latin typeface="Montserrat"/>
              <a:ea typeface="Montserrat"/>
              <a:cs typeface="Montserrat"/>
              <a:sym typeface="Montserrat"/>
            </a:endParaRPr>
          </a:p>
        </p:txBody>
      </p:sp>
      <p:pic>
        <p:nvPicPr>
          <p:cNvPr id="232" name="Google Shape;232;p27"/>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233" name="Google Shape;233;p27"/>
          <p:cNvSpPr txBox="1"/>
          <p:nvPr>
            <p:ph idx="4294967295" type="subTitle"/>
          </p:nvPr>
        </p:nvSpPr>
        <p:spPr>
          <a:xfrm>
            <a:off x="217500" y="2088863"/>
            <a:ext cx="3197100" cy="1345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Exponential growth of Home sales prices vs. decline of inflation since 1980</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Definitively negative correlation between the two</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Safe investment yet </a:t>
            </a:r>
            <a:r>
              <a:rPr lang="en" sz="1400">
                <a:latin typeface="Montserrat"/>
                <a:ea typeface="Montserrat"/>
                <a:cs typeface="Montserrat"/>
                <a:sym typeface="Montserrat"/>
              </a:rPr>
              <a:t>symptom</a:t>
            </a:r>
            <a:r>
              <a:rPr lang="en" sz="1400">
                <a:latin typeface="Montserrat"/>
                <a:ea typeface="Montserrat"/>
                <a:cs typeface="Montserrat"/>
                <a:sym typeface="Montserrat"/>
              </a:rPr>
              <a:t> of rising inequality</a:t>
            </a:r>
            <a:endParaRPr sz="1400">
              <a:latin typeface="Montserrat"/>
              <a:ea typeface="Montserrat"/>
              <a:cs typeface="Montserrat"/>
              <a:sym typeface="Montserrat"/>
            </a:endParaRPr>
          </a:p>
        </p:txBody>
      </p:sp>
      <p:sp>
        <p:nvSpPr>
          <p:cNvPr id="234" name="Google Shape;234;p27"/>
          <p:cNvSpPr/>
          <p:nvPr/>
        </p:nvSpPr>
        <p:spPr>
          <a:xfrm>
            <a:off x="3414725" y="0"/>
            <a:ext cx="57294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27"/>
          <p:cNvPicPr preferRelativeResize="0"/>
          <p:nvPr/>
        </p:nvPicPr>
        <p:blipFill>
          <a:blip r:embed="rId4">
            <a:alphaModFix/>
          </a:blip>
          <a:stretch>
            <a:fillRect/>
          </a:stretch>
        </p:blipFill>
        <p:spPr>
          <a:xfrm>
            <a:off x="3414725" y="-12"/>
            <a:ext cx="5793850" cy="5143520"/>
          </a:xfrm>
          <a:prstGeom prst="rect">
            <a:avLst/>
          </a:prstGeom>
          <a:noFill/>
          <a:ln>
            <a:noFill/>
          </a:ln>
        </p:spPr>
      </p:pic>
      <p:pic>
        <p:nvPicPr>
          <p:cNvPr id="236" name="Google Shape;236;p27"/>
          <p:cNvPicPr preferRelativeResize="0"/>
          <p:nvPr/>
        </p:nvPicPr>
        <p:blipFill>
          <a:blip r:embed="rId5">
            <a:alphaModFix/>
          </a:blip>
          <a:stretch>
            <a:fillRect/>
          </a:stretch>
        </p:blipFill>
        <p:spPr>
          <a:xfrm>
            <a:off x="3682975" y="75375"/>
            <a:ext cx="5192899" cy="2451925"/>
          </a:xfrm>
          <a:prstGeom prst="rect">
            <a:avLst/>
          </a:prstGeom>
          <a:noFill/>
          <a:ln>
            <a:noFill/>
          </a:ln>
        </p:spPr>
      </p:pic>
      <p:pic>
        <p:nvPicPr>
          <p:cNvPr id="237" name="Google Shape;237;p27"/>
          <p:cNvPicPr preferRelativeResize="0"/>
          <p:nvPr/>
        </p:nvPicPr>
        <p:blipFill>
          <a:blip r:embed="rId6">
            <a:alphaModFix/>
          </a:blip>
          <a:stretch>
            <a:fillRect/>
          </a:stretch>
        </p:blipFill>
        <p:spPr>
          <a:xfrm>
            <a:off x="3680288" y="2622025"/>
            <a:ext cx="5198269" cy="2451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243" name="Google Shape;243;p28"/>
          <p:cNvSpPr txBox="1"/>
          <p:nvPr>
            <p:ph idx="1" type="body"/>
          </p:nvPr>
        </p:nvSpPr>
        <p:spPr>
          <a:xfrm>
            <a:off x="319500" y="1439775"/>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en" sz="1700">
                <a:latin typeface="Montserrat"/>
                <a:ea typeface="Montserrat"/>
                <a:cs typeface="Montserrat"/>
                <a:sym typeface="Montserrat"/>
              </a:rPr>
              <a:t>Highlight Table of US Regional and State Sea- Level Trends</a:t>
            </a:r>
            <a:endParaRPr b="1" sz="1700">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700">
              <a:latin typeface="Montserrat"/>
              <a:ea typeface="Montserrat"/>
              <a:cs typeface="Montserrat"/>
              <a:sym typeface="Montserrat"/>
            </a:endParaRPr>
          </a:p>
        </p:txBody>
      </p:sp>
      <p:pic>
        <p:nvPicPr>
          <p:cNvPr id="244" name="Google Shape;244;p28"/>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245" name="Google Shape;245;p28"/>
          <p:cNvSpPr txBox="1"/>
          <p:nvPr>
            <p:ph idx="4294967295" type="subTitle"/>
          </p:nvPr>
        </p:nvSpPr>
        <p:spPr>
          <a:xfrm>
            <a:off x="251100" y="2395375"/>
            <a:ext cx="3163500" cy="1345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The Southern US is at highest risk of dangerous rising sea levels</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The Western US is lagging furthest behind at negative growth but has highest volatility</a:t>
            </a:r>
            <a:endParaRPr sz="1400">
              <a:latin typeface="Montserrat"/>
              <a:ea typeface="Montserrat"/>
              <a:cs typeface="Montserrat"/>
              <a:sym typeface="Montserrat"/>
            </a:endParaRPr>
          </a:p>
        </p:txBody>
      </p:sp>
      <p:sp>
        <p:nvSpPr>
          <p:cNvPr id="246" name="Google Shape;246;p28"/>
          <p:cNvSpPr/>
          <p:nvPr/>
        </p:nvSpPr>
        <p:spPr>
          <a:xfrm>
            <a:off x="3414725" y="0"/>
            <a:ext cx="57294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28"/>
          <p:cNvPicPr preferRelativeResize="0"/>
          <p:nvPr/>
        </p:nvPicPr>
        <p:blipFill>
          <a:blip r:embed="rId4">
            <a:alphaModFix/>
          </a:blip>
          <a:stretch>
            <a:fillRect/>
          </a:stretch>
        </p:blipFill>
        <p:spPr>
          <a:xfrm>
            <a:off x="3414725" y="-12"/>
            <a:ext cx="5793850" cy="5143520"/>
          </a:xfrm>
          <a:prstGeom prst="rect">
            <a:avLst/>
          </a:prstGeom>
          <a:noFill/>
          <a:ln>
            <a:noFill/>
          </a:ln>
        </p:spPr>
      </p:pic>
      <p:pic>
        <p:nvPicPr>
          <p:cNvPr id="248" name="Google Shape;248;p28"/>
          <p:cNvPicPr preferRelativeResize="0"/>
          <p:nvPr/>
        </p:nvPicPr>
        <p:blipFill>
          <a:blip r:embed="rId5">
            <a:alphaModFix/>
          </a:blip>
          <a:stretch>
            <a:fillRect/>
          </a:stretch>
        </p:blipFill>
        <p:spPr>
          <a:xfrm>
            <a:off x="3456725" y="86800"/>
            <a:ext cx="5645399" cy="2916425"/>
          </a:xfrm>
          <a:prstGeom prst="rect">
            <a:avLst/>
          </a:prstGeom>
          <a:noFill/>
          <a:ln>
            <a:noFill/>
          </a:ln>
        </p:spPr>
      </p:pic>
      <p:pic>
        <p:nvPicPr>
          <p:cNvPr id="249" name="Google Shape;249;p28"/>
          <p:cNvPicPr preferRelativeResize="0"/>
          <p:nvPr/>
        </p:nvPicPr>
        <p:blipFill>
          <a:blip r:embed="rId6">
            <a:alphaModFix/>
          </a:blip>
          <a:stretch>
            <a:fillRect/>
          </a:stretch>
        </p:blipFill>
        <p:spPr>
          <a:xfrm>
            <a:off x="3456713" y="3158641"/>
            <a:ext cx="5612576" cy="11385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255" name="Google Shape;255;p29"/>
          <p:cNvSpPr txBox="1"/>
          <p:nvPr>
            <p:ph idx="1" type="body"/>
          </p:nvPr>
        </p:nvSpPr>
        <p:spPr>
          <a:xfrm>
            <a:off x="319500" y="1387225"/>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Montserrat"/>
                <a:ea typeface="Montserrat"/>
                <a:cs typeface="Montserrat"/>
                <a:sym typeface="Montserrat"/>
              </a:rPr>
              <a:t>Boxplot with Notches of States’ </a:t>
            </a:r>
            <a:r>
              <a:rPr b="1" lang="en" sz="1700">
                <a:latin typeface="Montserrat"/>
                <a:ea typeface="Montserrat"/>
                <a:cs typeface="Montserrat"/>
                <a:sym typeface="Montserrat"/>
              </a:rPr>
              <a:t>Median </a:t>
            </a:r>
            <a:r>
              <a:rPr b="1" lang="en" sz="1700">
                <a:latin typeface="Montserrat"/>
                <a:ea typeface="Montserrat"/>
                <a:cs typeface="Montserrat"/>
                <a:sym typeface="Montserrat"/>
              </a:rPr>
              <a:t>AQI Values Faceted by US Sub-Region</a:t>
            </a:r>
            <a:endParaRPr b="1" sz="1700">
              <a:latin typeface="Montserrat"/>
              <a:ea typeface="Montserrat"/>
              <a:cs typeface="Montserrat"/>
              <a:sym typeface="Montserrat"/>
            </a:endParaRPr>
          </a:p>
        </p:txBody>
      </p:sp>
      <p:pic>
        <p:nvPicPr>
          <p:cNvPr id="256" name="Google Shape;256;p29"/>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257" name="Google Shape;257;p29"/>
          <p:cNvSpPr txBox="1"/>
          <p:nvPr>
            <p:ph idx="4294967295" type="subTitle"/>
          </p:nvPr>
        </p:nvSpPr>
        <p:spPr>
          <a:xfrm>
            <a:off x="394000" y="2473425"/>
            <a:ext cx="3095100" cy="1273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Southwest has highest average AQI and highest volatility with South having lowest average AQI and moderate volatility</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New England and Middle Atlantic have middle of the pack average AQI and much lower volatility, potentially due to increased homogeneity </a:t>
            </a:r>
            <a:endParaRPr sz="1400">
              <a:latin typeface="Montserrat"/>
              <a:ea typeface="Montserrat"/>
              <a:cs typeface="Montserrat"/>
              <a:sym typeface="Montserrat"/>
            </a:endParaRPr>
          </a:p>
        </p:txBody>
      </p:sp>
      <p:sp>
        <p:nvSpPr>
          <p:cNvPr id="258" name="Google Shape;258;p29"/>
          <p:cNvSpPr/>
          <p:nvPr/>
        </p:nvSpPr>
        <p:spPr>
          <a:xfrm>
            <a:off x="3414725" y="0"/>
            <a:ext cx="57294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29"/>
          <p:cNvPicPr preferRelativeResize="0"/>
          <p:nvPr/>
        </p:nvPicPr>
        <p:blipFill>
          <a:blip r:embed="rId4">
            <a:alphaModFix/>
          </a:blip>
          <a:stretch>
            <a:fillRect/>
          </a:stretch>
        </p:blipFill>
        <p:spPr>
          <a:xfrm>
            <a:off x="3414725" y="0"/>
            <a:ext cx="5793049" cy="5143500"/>
          </a:xfrm>
          <a:prstGeom prst="rect">
            <a:avLst/>
          </a:prstGeom>
          <a:noFill/>
          <a:ln>
            <a:noFill/>
          </a:ln>
        </p:spPr>
      </p:pic>
      <p:pic>
        <p:nvPicPr>
          <p:cNvPr id="260" name="Google Shape;260;p29"/>
          <p:cNvPicPr preferRelativeResize="0"/>
          <p:nvPr/>
        </p:nvPicPr>
        <p:blipFill>
          <a:blip r:embed="rId5">
            <a:alphaModFix/>
          </a:blip>
          <a:stretch>
            <a:fillRect/>
          </a:stretch>
        </p:blipFill>
        <p:spPr>
          <a:xfrm>
            <a:off x="3436088" y="171800"/>
            <a:ext cx="5686702" cy="2685081"/>
          </a:xfrm>
          <a:prstGeom prst="rect">
            <a:avLst/>
          </a:prstGeom>
          <a:noFill/>
          <a:ln>
            <a:noFill/>
          </a:ln>
        </p:spPr>
      </p:pic>
      <p:pic>
        <p:nvPicPr>
          <p:cNvPr id="261" name="Google Shape;261;p29"/>
          <p:cNvPicPr preferRelativeResize="0"/>
          <p:nvPr/>
        </p:nvPicPr>
        <p:blipFill>
          <a:blip r:embed="rId6">
            <a:alphaModFix/>
          </a:blip>
          <a:stretch>
            <a:fillRect/>
          </a:stretch>
        </p:blipFill>
        <p:spPr>
          <a:xfrm>
            <a:off x="3489112" y="3157650"/>
            <a:ext cx="5644276" cy="17794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Montserrat"/>
                <a:ea typeface="Montserrat"/>
                <a:cs typeface="Montserrat"/>
                <a:sym typeface="Montserrat"/>
              </a:rPr>
              <a:t>Reflections</a:t>
            </a:r>
            <a:endParaRPr b="0">
              <a:latin typeface="Montserrat"/>
              <a:ea typeface="Montserrat"/>
              <a:cs typeface="Montserrat"/>
              <a:sym typeface="Montserrat"/>
            </a:endParaRPr>
          </a:p>
          <a:p>
            <a:pPr indent="0" lvl="0" marL="0" rtl="0" algn="l">
              <a:spcBef>
                <a:spcPts val="0"/>
              </a:spcBef>
              <a:spcAft>
                <a:spcPts val="0"/>
              </a:spcAft>
              <a:buNone/>
            </a:pPr>
            <a:r>
              <a:t/>
            </a:r>
            <a:endParaRPr b="0">
              <a:latin typeface="Montserrat"/>
              <a:ea typeface="Montserrat"/>
              <a:cs typeface="Montserrat"/>
              <a:sym typeface="Montserrat"/>
            </a:endParaRPr>
          </a:p>
        </p:txBody>
      </p:sp>
      <p:sp>
        <p:nvSpPr>
          <p:cNvPr id="267" name="Google Shape;267;p30"/>
          <p:cNvSpPr txBox="1"/>
          <p:nvPr>
            <p:ph idx="1" type="body"/>
          </p:nvPr>
        </p:nvSpPr>
        <p:spPr>
          <a:xfrm>
            <a:off x="2400250" y="1211350"/>
            <a:ext cx="6321600" cy="49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Montserrat"/>
                <a:ea typeface="Montserrat"/>
                <a:cs typeface="Montserrat"/>
                <a:sym typeface="Montserrat"/>
              </a:rPr>
              <a:t>Data Analysis Conclusions</a:t>
            </a:r>
            <a:endParaRPr b="1">
              <a:latin typeface="Montserrat"/>
              <a:ea typeface="Montserrat"/>
              <a:cs typeface="Montserrat"/>
              <a:sym typeface="Montserrat"/>
            </a:endParaRPr>
          </a:p>
        </p:txBody>
      </p:sp>
      <p:pic>
        <p:nvPicPr>
          <p:cNvPr id="268" name="Google Shape;268;p30"/>
          <p:cNvPicPr preferRelativeResize="0"/>
          <p:nvPr/>
        </p:nvPicPr>
        <p:blipFill rotWithShape="1">
          <a:blip r:embed="rId3">
            <a:alphaModFix/>
          </a:blip>
          <a:srcRect b="26489" l="16181" r="15109" t="21833"/>
          <a:stretch/>
        </p:blipFill>
        <p:spPr>
          <a:xfrm>
            <a:off x="-1" y="3901799"/>
            <a:ext cx="1650930" cy="1241700"/>
          </a:xfrm>
          <a:prstGeom prst="rect">
            <a:avLst/>
          </a:prstGeom>
          <a:noFill/>
          <a:ln>
            <a:noFill/>
          </a:ln>
        </p:spPr>
      </p:pic>
      <p:sp>
        <p:nvSpPr>
          <p:cNvPr id="269" name="Google Shape;269;p30"/>
          <p:cNvSpPr txBox="1"/>
          <p:nvPr>
            <p:ph idx="1" type="body"/>
          </p:nvPr>
        </p:nvSpPr>
        <p:spPr>
          <a:xfrm>
            <a:off x="2400250" y="1475350"/>
            <a:ext cx="6321600" cy="242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There is no limit to what we can add</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Some </a:t>
            </a:r>
            <a:r>
              <a:rPr lang="en" sz="1400">
                <a:latin typeface="Montserrat"/>
                <a:ea typeface="Montserrat"/>
                <a:cs typeface="Montserrat"/>
                <a:sym typeface="Montserrat"/>
              </a:rPr>
              <a:t>surprises</a:t>
            </a:r>
            <a:r>
              <a:rPr lang="en" sz="1400">
                <a:latin typeface="Montserrat"/>
                <a:ea typeface="Montserrat"/>
                <a:cs typeface="Montserrat"/>
                <a:sym typeface="Montserrat"/>
              </a:rPr>
              <a:t> </a:t>
            </a:r>
            <a:endParaRPr sz="1400">
              <a:latin typeface="Montserrat"/>
              <a:ea typeface="Montserrat"/>
              <a:cs typeface="Montserrat"/>
              <a:sym typeface="Montserrat"/>
            </a:endParaRPr>
          </a:p>
          <a:p>
            <a:pPr indent="-317500" lvl="1" marL="91440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Asian population association with median home value </a:t>
            </a:r>
            <a:endParaRPr>
              <a:latin typeface="Montserrat"/>
              <a:ea typeface="Montserrat"/>
              <a:cs typeface="Montserrat"/>
              <a:sym typeface="Montserrat"/>
            </a:endParaRPr>
          </a:p>
          <a:p>
            <a:pPr indent="-317500" lvl="1" marL="91440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States with </a:t>
            </a:r>
            <a:r>
              <a:rPr lang="en">
                <a:latin typeface="Montserrat"/>
                <a:ea typeface="Montserrat"/>
                <a:cs typeface="Montserrat"/>
                <a:sym typeface="Montserrat"/>
              </a:rPr>
              <a:t>higher than average state income anchored by a major US city (Chicago, IL)</a:t>
            </a:r>
            <a:endParaRPr>
              <a:latin typeface="Montserrat"/>
              <a:ea typeface="Montserrat"/>
              <a:cs typeface="Montserrat"/>
              <a:sym typeface="Montserrat"/>
            </a:endParaRPr>
          </a:p>
          <a:p>
            <a:pPr indent="-317500" lvl="1" marL="91440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Air quality is the worst in the southwest </a:t>
            </a:r>
            <a:endParaRPr>
              <a:latin typeface="Montserrat"/>
              <a:ea typeface="Montserrat"/>
              <a:cs typeface="Montserrat"/>
              <a:sym typeface="Montserrat"/>
            </a:endParaRPr>
          </a:p>
          <a:p>
            <a:pPr indent="-317500" lvl="1" marL="91440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NY population almost constant from 2010 to 2019</a:t>
            </a:r>
            <a:endParaRPr>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So many different factors can alter real estate investment decisions</a:t>
            </a:r>
            <a:endParaRPr sz="14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Montserrat"/>
                <a:ea typeface="Montserrat"/>
                <a:cs typeface="Montserrat"/>
                <a:sym typeface="Montserrat"/>
              </a:rPr>
              <a:t>Reflections</a:t>
            </a:r>
            <a:endParaRPr b="0">
              <a:latin typeface="Montserrat"/>
              <a:ea typeface="Montserrat"/>
              <a:cs typeface="Montserrat"/>
              <a:sym typeface="Montserrat"/>
            </a:endParaRPr>
          </a:p>
          <a:p>
            <a:pPr indent="0" lvl="0" marL="0" rtl="0" algn="l">
              <a:spcBef>
                <a:spcPts val="0"/>
              </a:spcBef>
              <a:spcAft>
                <a:spcPts val="0"/>
              </a:spcAft>
              <a:buNone/>
            </a:pPr>
            <a:r>
              <a:t/>
            </a:r>
            <a:endParaRPr b="0">
              <a:latin typeface="Montserrat"/>
              <a:ea typeface="Montserrat"/>
              <a:cs typeface="Montserrat"/>
              <a:sym typeface="Montserrat"/>
            </a:endParaRPr>
          </a:p>
        </p:txBody>
      </p:sp>
      <p:pic>
        <p:nvPicPr>
          <p:cNvPr id="275" name="Google Shape;275;p31"/>
          <p:cNvPicPr preferRelativeResize="0"/>
          <p:nvPr/>
        </p:nvPicPr>
        <p:blipFill rotWithShape="1">
          <a:blip r:embed="rId3">
            <a:alphaModFix/>
          </a:blip>
          <a:srcRect b="26489" l="16181" r="15109" t="21833"/>
          <a:stretch/>
        </p:blipFill>
        <p:spPr>
          <a:xfrm>
            <a:off x="-1" y="3901799"/>
            <a:ext cx="1650930" cy="1241700"/>
          </a:xfrm>
          <a:prstGeom prst="rect">
            <a:avLst/>
          </a:prstGeom>
          <a:noFill/>
          <a:ln>
            <a:noFill/>
          </a:ln>
        </p:spPr>
      </p:pic>
      <p:sp>
        <p:nvSpPr>
          <p:cNvPr id="276" name="Google Shape;276;p31"/>
          <p:cNvSpPr txBox="1"/>
          <p:nvPr>
            <p:ph idx="1" type="body"/>
          </p:nvPr>
        </p:nvSpPr>
        <p:spPr>
          <a:xfrm>
            <a:off x="2345300" y="1097450"/>
            <a:ext cx="6321600" cy="49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Montserrat"/>
                <a:ea typeface="Montserrat"/>
                <a:cs typeface="Montserrat"/>
                <a:sym typeface="Montserrat"/>
              </a:rPr>
              <a:t>Journey with the Data</a:t>
            </a:r>
            <a:endParaRPr b="1">
              <a:latin typeface="Montserrat"/>
              <a:ea typeface="Montserrat"/>
              <a:cs typeface="Montserrat"/>
              <a:sym typeface="Montserrat"/>
            </a:endParaRPr>
          </a:p>
        </p:txBody>
      </p:sp>
      <p:sp>
        <p:nvSpPr>
          <p:cNvPr id="277" name="Google Shape;277;p31"/>
          <p:cNvSpPr txBox="1"/>
          <p:nvPr>
            <p:ph idx="1" type="body"/>
          </p:nvPr>
        </p:nvSpPr>
        <p:spPr>
          <a:xfrm>
            <a:off x="2345300" y="1513100"/>
            <a:ext cx="6321600" cy="189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a:latin typeface="Montserrat"/>
              <a:ea typeface="Montserrat"/>
              <a:cs typeface="Montserrat"/>
              <a:sym typeface="Montserrat"/>
            </a:endParaRPr>
          </a:p>
          <a:p>
            <a:pPr indent="-311150" lvl="0" marL="457200" rtl="0" algn="l">
              <a:lnSpc>
                <a:spcPct val="100000"/>
              </a:lnSpc>
              <a:spcBef>
                <a:spcPts val="0"/>
              </a:spcBef>
              <a:spcAft>
                <a:spcPts val="0"/>
              </a:spcAft>
              <a:buSzPts val="1300"/>
              <a:buFont typeface="Montserrat"/>
              <a:buChar char="●"/>
            </a:pPr>
            <a:r>
              <a:rPr lang="en" sz="1500">
                <a:latin typeface="Montserrat"/>
                <a:ea typeface="Montserrat"/>
                <a:cs typeface="Montserrat"/>
                <a:sym typeface="Montserrat"/>
              </a:rPr>
              <a:t>Good data is important</a:t>
            </a:r>
            <a:endParaRPr sz="11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Clean, clean, clean</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Coherence in data - Timeframes, state v city…</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Collaborative work is important </a:t>
            </a:r>
            <a:endParaRPr sz="14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Montserrat"/>
                <a:ea typeface="Montserrat"/>
                <a:cs typeface="Montserrat"/>
                <a:sym typeface="Montserrat"/>
              </a:rPr>
              <a:t>REAL Consulting Team</a:t>
            </a:r>
            <a:endParaRPr b="0">
              <a:latin typeface="Montserrat"/>
              <a:ea typeface="Montserrat"/>
              <a:cs typeface="Montserrat"/>
              <a:sym typeface="Montserrat"/>
            </a:endParaRPr>
          </a:p>
        </p:txBody>
      </p:sp>
      <p:sp>
        <p:nvSpPr>
          <p:cNvPr id="80" name="Google Shape;80;p14"/>
          <p:cNvSpPr txBox="1"/>
          <p:nvPr>
            <p:ph idx="1" type="body"/>
          </p:nvPr>
        </p:nvSpPr>
        <p:spPr>
          <a:xfrm>
            <a:off x="2400250" y="2466100"/>
            <a:ext cx="1085100" cy="49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latin typeface="Montserrat"/>
                <a:ea typeface="Montserrat"/>
                <a:cs typeface="Montserrat"/>
                <a:sym typeface="Montserrat"/>
              </a:rPr>
              <a:t>Sukanya Ahuja</a:t>
            </a:r>
            <a:endParaRPr b="1" sz="1000">
              <a:latin typeface="Montserrat"/>
              <a:ea typeface="Montserrat"/>
              <a:cs typeface="Montserrat"/>
              <a:sym typeface="Montserrat"/>
            </a:endParaRPr>
          </a:p>
        </p:txBody>
      </p:sp>
      <p:pic>
        <p:nvPicPr>
          <p:cNvPr id="81" name="Google Shape;81;p14"/>
          <p:cNvPicPr preferRelativeResize="0"/>
          <p:nvPr/>
        </p:nvPicPr>
        <p:blipFill rotWithShape="1">
          <a:blip r:embed="rId3">
            <a:alphaModFix/>
          </a:blip>
          <a:srcRect b="26489" l="16181" r="15109" t="21833"/>
          <a:stretch/>
        </p:blipFill>
        <p:spPr>
          <a:xfrm>
            <a:off x="-1" y="3901799"/>
            <a:ext cx="1650930" cy="1241700"/>
          </a:xfrm>
          <a:prstGeom prst="rect">
            <a:avLst/>
          </a:prstGeom>
          <a:noFill/>
          <a:ln>
            <a:noFill/>
          </a:ln>
        </p:spPr>
      </p:pic>
      <p:sp>
        <p:nvSpPr>
          <p:cNvPr id="82" name="Google Shape;82;p14"/>
          <p:cNvSpPr/>
          <p:nvPr/>
        </p:nvSpPr>
        <p:spPr>
          <a:xfrm>
            <a:off x="2400250" y="1381000"/>
            <a:ext cx="1085100" cy="108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7636750" y="1381000"/>
            <a:ext cx="1085100" cy="108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5018500" y="1381000"/>
            <a:ext cx="1085100" cy="108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6327625" y="1381000"/>
            <a:ext cx="1085100" cy="108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3709375" y="1381000"/>
            <a:ext cx="1085100" cy="108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txBox="1"/>
          <p:nvPr/>
        </p:nvSpPr>
        <p:spPr>
          <a:xfrm>
            <a:off x="7636750" y="2466100"/>
            <a:ext cx="1085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Justin Sohn</a:t>
            </a:r>
            <a:endParaRPr b="1" sz="1000"/>
          </a:p>
        </p:txBody>
      </p:sp>
      <p:sp>
        <p:nvSpPr>
          <p:cNvPr id="88" name="Google Shape;88;p14"/>
          <p:cNvSpPr txBox="1"/>
          <p:nvPr/>
        </p:nvSpPr>
        <p:spPr>
          <a:xfrm>
            <a:off x="6327625" y="2466100"/>
            <a:ext cx="1085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Nidhi Gadia</a:t>
            </a:r>
            <a:endParaRPr b="1" sz="1000"/>
          </a:p>
        </p:txBody>
      </p:sp>
      <p:sp>
        <p:nvSpPr>
          <p:cNvPr id="89" name="Google Shape;89;p14"/>
          <p:cNvSpPr txBox="1"/>
          <p:nvPr/>
        </p:nvSpPr>
        <p:spPr>
          <a:xfrm>
            <a:off x="5018500" y="2466100"/>
            <a:ext cx="1085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Brian Inker</a:t>
            </a:r>
            <a:endParaRPr b="1" sz="1000"/>
          </a:p>
        </p:txBody>
      </p:sp>
      <p:sp>
        <p:nvSpPr>
          <p:cNvPr id="90" name="Google Shape;90;p14"/>
          <p:cNvSpPr txBox="1"/>
          <p:nvPr/>
        </p:nvSpPr>
        <p:spPr>
          <a:xfrm>
            <a:off x="3709375" y="2466100"/>
            <a:ext cx="1085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2"/>
                </a:solidFill>
                <a:latin typeface="Montserrat"/>
                <a:ea typeface="Montserrat"/>
                <a:cs typeface="Montserrat"/>
                <a:sym typeface="Montserrat"/>
              </a:rPr>
              <a:t>Bhargav Ram Bindiganavile</a:t>
            </a:r>
            <a:endParaRPr b="1" sz="900"/>
          </a:p>
        </p:txBody>
      </p:sp>
      <p:sp>
        <p:nvSpPr>
          <p:cNvPr id="91" name="Google Shape;91;p14"/>
          <p:cNvSpPr txBox="1"/>
          <p:nvPr>
            <p:ph idx="1" type="body"/>
          </p:nvPr>
        </p:nvSpPr>
        <p:spPr>
          <a:xfrm>
            <a:off x="2400250" y="2882500"/>
            <a:ext cx="1085100" cy="49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Montserrat"/>
                <a:ea typeface="Montserrat"/>
                <a:cs typeface="Montserrat"/>
                <a:sym typeface="Montserrat"/>
              </a:rPr>
              <a:t>MSBA ’22,</a:t>
            </a:r>
            <a:endParaRPr sz="1000">
              <a:latin typeface="Montserrat"/>
              <a:ea typeface="Montserrat"/>
              <a:cs typeface="Montserrat"/>
              <a:sym typeface="Montserrat"/>
            </a:endParaRPr>
          </a:p>
          <a:p>
            <a:pPr indent="0" lvl="0" marL="0" rtl="0" algn="ctr">
              <a:lnSpc>
                <a:spcPct val="100000"/>
              </a:lnSpc>
              <a:spcBef>
                <a:spcPts val="0"/>
              </a:spcBef>
              <a:spcAft>
                <a:spcPts val="0"/>
              </a:spcAft>
              <a:buNone/>
            </a:pPr>
            <a:r>
              <a:rPr lang="en" sz="1000">
                <a:latin typeface="Montserrat"/>
                <a:ea typeface="Montserrat"/>
                <a:cs typeface="Montserrat"/>
                <a:sym typeface="Montserrat"/>
              </a:rPr>
              <a:t>Brandeis </a:t>
            </a:r>
            <a:endParaRPr sz="1000">
              <a:latin typeface="Montserrat"/>
              <a:ea typeface="Montserrat"/>
              <a:cs typeface="Montserrat"/>
              <a:sym typeface="Montserrat"/>
            </a:endParaRPr>
          </a:p>
          <a:p>
            <a:pPr indent="0" lvl="0" marL="0" rtl="0" algn="ctr">
              <a:lnSpc>
                <a:spcPct val="100000"/>
              </a:lnSpc>
              <a:spcBef>
                <a:spcPts val="0"/>
              </a:spcBef>
              <a:spcAft>
                <a:spcPts val="0"/>
              </a:spcAft>
              <a:buNone/>
            </a:pPr>
            <a:r>
              <a:rPr lang="en" sz="1000">
                <a:latin typeface="Montserrat"/>
                <a:ea typeface="Montserrat"/>
                <a:cs typeface="Montserrat"/>
                <a:sym typeface="Montserrat"/>
              </a:rPr>
              <a:t>University</a:t>
            </a:r>
            <a:endParaRPr sz="1000">
              <a:latin typeface="Montserrat"/>
              <a:ea typeface="Montserrat"/>
              <a:cs typeface="Montserrat"/>
              <a:sym typeface="Montserrat"/>
            </a:endParaRPr>
          </a:p>
        </p:txBody>
      </p:sp>
      <p:sp>
        <p:nvSpPr>
          <p:cNvPr id="92" name="Google Shape;92;p14"/>
          <p:cNvSpPr txBox="1"/>
          <p:nvPr>
            <p:ph idx="1" type="body"/>
          </p:nvPr>
        </p:nvSpPr>
        <p:spPr>
          <a:xfrm>
            <a:off x="3709375" y="2882500"/>
            <a:ext cx="1085100" cy="108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Montserrat"/>
                <a:ea typeface="Montserrat"/>
                <a:cs typeface="Montserrat"/>
                <a:sym typeface="Montserrat"/>
              </a:rPr>
              <a:t>MA ‘22, Brandeis University</a:t>
            </a:r>
            <a:endParaRPr sz="1000">
              <a:latin typeface="Montserrat"/>
              <a:ea typeface="Montserrat"/>
              <a:cs typeface="Montserrat"/>
              <a:sym typeface="Montserrat"/>
            </a:endParaRPr>
          </a:p>
          <a:p>
            <a:pPr indent="0" lvl="0" marL="0" rtl="0" algn="ctr">
              <a:lnSpc>
                <a:spcPct val="100000"/>
              </a:lnSpc>
              <a:spcBef>
                <a:spcPts val="0"/>
              </a:spcBef>
              <a:spcAft>
                <a:spcPts val="0"/>
              </a:spcAft>
              <a:buNone/>
            </a:pPr>
            <a:r>
              <a:rPr lang="en" sz="1000">
                <a:latin typeface="Montserrat"/>
                <a:ea typeface="Montserrat"/>
                <a:cs typeface="Montserrat"/>
                <a:sym typeface="Montserrat"/>
              </a:rPr>
              <a:t>BA ‘21, Brandeis University</a:t>
            </a:r>
            <a:endParaRPr sz="1000">
              <a:latin typeface="Montserrat"/>
              <a:ea typeface="Montserrat"/>
              <a:cs typeface="Montserrat"/>
              <a:sym typeface="Montserrat"/>
            </a:endParaRPr>
          </a:p>
          <a:p>
            <a:pPr indent="0" lvl="0" marL="0" rtl="0" algn="ctr">
              <a:lnSpc>
                <a:spcPct val="100000"/>
              </a:lnSpc>
              <a:spcBef>
                <a:spcPts val="0"/>
              </a:spcBef>
              <a:spcAft>
                <a:spcPts val="0"/>
              </a:spcAft>
              <a:buNone/>
            </a:pPr>
            <a:r>
              <a:t/>
            </a:r>
            <a:endParaRPr sz="1000">
              <a:latin typeface="Montserrat"/>
              <a:ea typeface="Montserrat"/>
              <a:cs typeface="Montserrat"/>
              <a:sym typeface="Montserrat"/>
            </a:endParaRPr>
          </a:p>
        </p:txBody>
      </p:sp>
      <p:sp>
        <p:nvSpPr>
          <p:cNvPr id="93" name="Google Shape;93;p14"/>
          <p:cNvSpPr txBox="1"/>
          <p:nvPr>
            <p:ph idx="1" type="body"/>
          </p:nvPr>
        </p:nvSpPr>
        <p:spPr>
          <a:xfrm>
            <a:off x="5018500" y="2882500"/>
            <a:ext cx="1085100" cy="108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Montserrat"/>
                <a:ea typeface="Montserrat"/>
                <a:cs typeface="Montserrat"/>
                <a:sym typeface="Montserrat"/>
              </a:rPr>
              <a:t>MA ‘21, Brandeis University</a:t>
            </a:r>
            <a:endParaRPr sz="1000">
              <a:latin typeface="Montserrat"/>
              <a:ea typeface="Montserrat"/>
              <a:cs typeface="Montserrat"/>
              <a:sym typeface="Montserrat"/>
            </a:endParaRPr>
          </a:p>
          <a:p>
            <a:pPr indent="0" lvl="0" marL="0" rtl="0" algn="ctr">
              <a:lnSpc>
                <a:spcPct val="100000"/>
              </a:lnSpc>
              <a:spcBef>
                <a:spcPts val="0"/>
              </a:spcBef>
              <a:spcAft>
                <a:spcPts val="0"/>
              </a:spcAft>
              <a:buNone/>
            </a:pPr>
            <a:r>
              <a:rPr lang="en" sz="1000">
                <a:latin typeface="Montserrat"/>
                <a:ea typeface="Montserrat"/>
                <a:cs typeface="Montserrat"/>
                <a:sym typeface="Montserrat"/>
              </a:rPr>
              <a:t>BA ‘20, Brandeis University</a:t>
            </a:r>
            <a:endParaRPr sz="1000">
              <a:latin typeface="Montserrat"/>
              <a:ea typeface="Montserrat"/>
              <a:cs typeface="Montserrat"/>
              <a:sym typeface="Montserrat"/>
            </a:endParaRPr>
          </a:p>
          <a:p>
            <a:pPr indent="0" lvl="0" marL="0" rtl="0" algn="ctr">
              <a:lnSpc>
                <a:spcPct val="100000"/>
              </a:lnSpc>
              <a:spcBef>
                <a:spcPts val="0"/>
              </a:spcBef>
              <a:spcAft>
                <a:spcPts val="0"/>
              </a:spcAft>
              <a:buNone/>
            </a:pPr>
            <a:r>
              <a:t/>
            </a:r>
            <a:endParaRPr sz="1000">
              <a:latin typeface="Montserrat"/>
              <a:ea typeface="Montserrat"/>
              <a:cs typeface="Montserrat"/>
              <a:sym typeface="Montserrat"/>
            </a:endParaRPr>
          </a:p>
        </p:txBody>
      </p:sp>
      <p:sp>
        <p:nvSpPr>
          <p:cNvPr id="94" name="Google Shape;94;p14"/>
          <p:cNvSpPr txBox="1"/>
          <p:nvPr>
            <p:ph idx="1" type="body"/>
          </p:nvPr>
        </p:nvSpPr>
        <p:spPr>
          <a:xfrm>
            <a:off x="6327625" y="2882500"/>
            <a:ext cx="1085100" cy="49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Montserrat"/>
                <a:ea typeface="Montserrat"/>
                <a:cs typeface="Montserrat"/>
                <a:sym typeface="Montserrat"/>
              </a:rPr>
              <a:t>MSBA ‘22,</a:t>
            </a:r>
            <a:endParaRPr sz="1000">
              <a:latin typeface="Montserrat"/>
              <a:ea typeface="Montserrat"/>
              <a:cs typeface="Montserrat"/>
              <a:sym typeface="Montserrat"/>
            </a:endParaRPr>
          </a:p>
          <a:p>
            <a:pPr indent="0" lvl="0" marL="0" rtl="0" algn="ctr">
              <a:lnSpc>
                <a:spcPct val="100000"/>
              </a:lnSpc>
              <a:spcBef>
                <a:spcPts val="0"/>
              </a:spcBef>
              <a:spcAft>
                <a:spcPts val="0"/>
              </a:spcAft>
              <a:buNone/>
            </a:pPr>
            <a:r>
              <a:rPr lang="en" sz="1000">
                <a:latin typeface="Montserrat"/>
                <a:ea typeface="Montserrat"/>
                <a:cs typeface="Montserrat"/>
                <a:sym typeface="Montserrat"/>
              </a:rPr>
              <a:t>Brandeis University</a:t>
            </a:r>
            <a:endParaRPr sz="1000">
              <a:latin typeface="Montserrat"/>
              <a:ea typeface="Montserrat"/>
              <a:cs typeface="Montserrat"/>
              <a:sym typeface="Montserrat"/>
            </a:endParaRPr>
          </a:p>
        </p:txBody>
      </p:sp>
      <p:sp>
        <p:nvSpPr>
          <p:cNvPr id="95" name="Google Shape;95;p14"/>
          <p:cNvSpPr txBox="1"/>
          <p:nvPr>
            <p:ph idx="1" type="body"/>
          </p:nvPr>
        </p:nvSpPr>
        <p:spPr>
          <a:xfrm>
            <a:off x="7636750" y="2882500"/>
            <a:ext cx="1085100" cy="1241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Montserrat"/>
                <a:ea typeface="Montserrat"/>
                <a:cs typeface="Montserrat"/>
                <a:sym typeface="Montserrat"/>
              </a:rPr>
              <a:t>MA ‘22, Brandeis University</a:t>
            </a:r>
            <a:endParaRPr sz="1000">
              <a:latin typeface="Montserrat"/>
              <a:ea typeface="Montserrat"/>
              <a:cs typeface="Montserrat"/>
              <a:sym typeface="Montserrat"/>
            </a:endParaRPr>
          </a:p>
          <a:p>
            <a:pPr indent="0" lvl="0" marL="0" rtl="0" algn="ctr">
              <a:lnSpc>
                <a:spcPct val="100000"/>
              </a:lnSpc>
              <a:spcBef>
                <a:spcPts val="0"/>
              </a:spcBef>
              <a:spcAft>
                <a:spcPts val="0"/>
              </a:spcAft>
              <a:buNone/>
            </a:pPr>
            <a:r>
              <a:rPr lang="en" sz="1000">
                <a:latin typeface="Montserrat"/>
                <a:ea typeface="Montserrat"/>
                <a:cs typeface="Montserrat"/>
                <a:sym typeface="Montserrat"/>
              </a:rPr>
              <a:t>BA ‘21, Brandeis University</a:t>
            </a:r>
            <a:endParaRPr sz="1000">
              <a:latin typeface="Montserrat"/>
              <a:ea typeface="Montserrat"/>
              <a:cs typeface="Montserrat"/>
              <a:sym typeface="Montserrat"/>
            </a:endParaRPr>
          </a:p>
        </p:txBody>
      </p:sp>
      <p:pic>
        <p:nvPicPr>
          <p:cNvPr id="96" name="Google Shape;96;p14"/>
          <p:cNvPicPr preferRelativeResize="0"/>
          <p:nvPr/>
        </p:nvPicPr>
        <p:blipFill rotWithShape="1">
          <a:blip r:embed="rId4">
            <a:alphaModFix/>
          </a:blip>
          <a:srcRect b="15985" l="0" r="0" t="5613"/>
          <a:stretch/>
        </p:blipFill>
        <p:spPr>
          <a:xfrm>
            <a:off x="7636750" y="1391713"/>
            <a:ext cx="1085101" cy="1063675"/>
          </a:xfrm>
          <a:prstGeom prst="rect">
            <a:avLst/>
          </a:prstGeom>
          <a:noFill/>
          <a:ln>
            <a:noFill/>
          </a:ln>
        </p:spPr>
      </p:pic>
      <p:pic>
        <p:nvPicPr>
          <p:cNvPr id="97" name="Google Shape;97;p14"/>
          <p:cNvPicPr preferRelativeResize="0"/>
          <p:nvPr/>
        </p:nvPicPr>
        <p:blipFill>
          <a:blip r:embed="rId5">
            <a:alphaModFix/>
          </a:blip>
          <a:stretch>
            <a:fillRect/>
          </a:stretch>
        </p:blipFill>
        <p:spPr>
          <a:xfrm>
            <a:off x="3709375" y="1364052"/>
            <a:ext cx="1085100" cy="1085100"/>
          </a:xfrm>
          <a:prstGeom prst="rect">
            <a:avLst/>
          </a:prstGeom>
          <a:noFill/>
          <a:ln>
            <a:noFill/>
          </a:ln>
        </p:spPr>
      </p:pic>
      <p:pic>
        <p:nvPicPr>
          <p:cNvPr id="98" name="Google Shape;98;p14"/>
          <p:cNvPicPr preferRelativeResize="0"/>
          <p:nvPr/>
        </p:nvPicPr>
        <p:blipFill rotWithShape="1">
          <a:blip r:embed="rId6">
            <a:alphaModFix/>
          </a:blip>
          <a:srcRect b="33066" l="33962" r="29288" t="10099"/>
          <a:stretch/>
        </p:blipFill>
        <p:spPr>
          <a:xfrm>
            <a:off x="5018500" y="1381000"/>
            <a:ext cx="1085101" cy="1085099"/>
          </a:xfrm>
          <a:prstGeom prst="rect">
            <a:avLst/>
          </a:prstGeom>
          <a:noFill/>
          <a:ln>
            <a:noFill/>
          </a:ln>
        </p:spPr>
      </p:pic>
      <p:pic>
        <p:nvPicPr>
          <p:cNvPr id="99" name="Google Shape;99;p14"/>
          <p:cNvPicPr preferRelativeResize="0"/>
          <p:nvPr/>
        </p:nvPicPr>
        <p:blipFill>
          <a:blip r:embed="rId7">
            <a:alphaModFix/>
          </a:blip>
          <a:stretch>
            <a:fillRect/>
          </a:stretch>
        </p:blipFill>
        <p:spPr>
          <a:xfrm>
            <a:off x="2400250" y="1380195"/>
            <a:ext cx="1085100" cy="1086705"/>
          </a:xfrm>
          <a:prstGeom prst="rect">
            <a:avLst/>
          </a:prstGeom>
          <a:noFill/>
          <a:ln>
            <a:noFill/>
          </a:ln>
        </p:spPr>
      </p:pic>
      <p:pic>
        <p:nvPicPr>
          <p:cNvPr id="100" name="Google Shape;100;p14"/>
          <p:cNvPicPr preferRelativeResize="0"/>
          <p:nvPr/>
        </p:nvPicPr>
        <p:blipFill rotWithShape="1">
          <a:blip r:embed="rId8">
            <a:alphaModFix/>
          </a:blip>
          <a:srcRect b="11130" l="0" r="0" t="11138"/>
          <a:stretch/>
        </p:blipFill>
        <p:spPr>
          <a:xfrm>
            <a:off x="6327625" y="1380200"/>
            <a:ext cx="1085100" cy="1147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853950" y="1304850"/>
            <a:ext cx="7436100" cy="153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4400">
                <a:solidFill>
                  <a:srgbClr val="434343"/>
                </a:solidFill>
                <a:latin typeface="Montserrat"/>
                <a:ea typeface="Montserrat"/>
                <a:cs typeface="Montserrat"/>
                <a:sym typeface="Montserrat"/>
              </a:rPr>
              <a:t>Thank you! Questions?</a:t>
            </a:r>
            <a:endParaRPr b="0" sz="4400">
              <a:solidFill>
                <a:srgbClr val="434343"/>
              </a:solidFill>
              <a:latin typeface="Montserrat"/>
              <a:ea typeface="Montserrat"/>
              <a:cs typeface="Montserrat"/>
              <a:sym typeface="Montserrat"/>
            </a:endParaRPr>
          </a:p>
        </p:txBody>
      </p:sp>
      <p:pic>
        <p:nvPicPr>
          <p:cNvPr id="283" name="Google Shape;283;p32"/>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289" name="Google Shape;289;p33"/>
          <p:cNvSpPr txBox="1"/>
          <p:nvPr>
            <p:ph idx="1" type="body"/>
          </p:nvPr>
        </p:nvSpPr>
        <p:spPr>
          <a:xfrm>
            <a:off x="319500" y="1439775"/>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Montserrat"/>
                <a:ea typeface="Montserrat"/>
                <a:cs typeface="Montserrat"/>
                <a:sym typeface="Montserrat"/>
              </a:rPr>
              <a:t>Multiple Regression of Median Home Values on different Health Stats</a:t>
            </a:r>
            <a:r>
              <a:rPr b="1" lang="en" sz="1700">
                <a:latin typeface="Montserrat"/>
                <a:ea typeface="Montserrat"/>
                <a:cs typeface="Montserrat"/>
                <a:sym typeface="Montserrat"/>
              </a:rPr>
              <a:t> </a:t>
            </a:r>
            <a:endParaRPr b="1" sz="1700">
              <a:latin typeface="Montserrat"/>
              <a:ea typeface="Montserrat"/>
              <a:cs typeface="Montserrat"/>
              <a:sym typeface="Montserrat"/>
            </a:endParaRPr>
          </a:p>
        </p:txBody>
      </p:sp>
      <p:pic>
        <p:nvPicPr>
          <p:cNvPr id="290" name="Google Shape;290;p33"/>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291" name="Google Shape;291;p33"/>
          <p:cNvSpPr txBox="1"/>
          <p:nvPr>
            <p:ph idx="4294967295" type="subTitle"/>
          </p:nvPr>
        </p:nvSpPr>
        <p:spPr>
          <a:xfrm>
            <a:off x="285300" y="2328375"/>
            <a:ext cx="3163500" cy="1345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Healthier environments are more expensive to live in</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Individuals who can afford health insurance populate regions with higher priced homes</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Homes tend to be more expensive in areas more </a:t>
            </a:r>
            <a:r>
              <a:rPr lang="en" sz="1400">
                <a:latin typeface="Montserrat"/>
                <a:ea typeface="Montserrat"/>
                <a:cs typeface="Montserrat"/>
                <a:sym typeface="Montserrat"/>
              </a:rPr>
              <a:t>populated</a:t>
            </a:r>
            <a:endParaRPr sz="1400">
              <a:latin typeface="Montserrat"/>
              <a:ea typeface="Montserrat"/>
              <a:cs typeface="Montserrat"/>
              <a:sym typeface="Montserrat"/>
            </a:endParaRPr>
          </a:p>
        </p:txBody>
      </p:sp>
      <p:sp>
        <p:nvSpPr>
          <p:cNvPr id="292" name="Google Shape;292;p33"/>
          <p:cNvSpPr/>
          <p:nvPr/>
        </p:nvSpPr>
        <p:spPr>
          <a:xfrm>
            <a:off x="3414725" y="0"/>
            <a:ext cx="57294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33"/>
          <p:cNvPicPr preferRelativeResize="0"/>
          <p:nvPr/>
        </p:nvPicPr>
        <p:blipFill>
          <a:blip r:embed="rId4">
            <a:alphaModFix/>
          </a:blip>
          <a:stretch>
            <a:fillRect/>
          </a:stretch>
        </p:blipFill>
        <p:spPr>
          <a:xfrm>
            <a:off x="3414725" y="0"/>
            <a:ext cx="57294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Montserrat"/>
                <a:ea typeface="Montserrat"/>
                <a:cs typeface="Montserrat"/>
                <a:sym typeface="Montserrat"/>
              </a:rPr>
              <a:t>About </a:t>
            </a:r>
            <a:r>
              <a:rPr b="0" lang="en">
                <a:latin typeface="Montserrat"/>
                <a:ea typeface="Montserrat"/>
                <a:cs typeface="Montserrat"/>
                <a:sym typeface="Montserrat"/>
              </a:rPr>
              <a:t>REAL Consulting</a:t>
            </a:r>
            <a:endParaRPr b="0">
              <a:latin typeface="Montserrat"/>
              <a:ea typeface="Montserrat"/>
              <a:cs typeface="Montserrat"/>
              <a:sym typeface="Montserrat"/>
            </a:endParaRPr>
          </a:p>
        </p:txBody>
      </p:sp>
      <p:sp>
        <p:nvSpPr>
          <p:cNvPr id="106" name="Google Shape;106;p15"/>
          <p:cNvSpPr txBox="1"/>
          <p:nvPr>
            <p:ph idx="1" type="body"/>
          </p:nvPr>
        </p:nvSpPr>
        <p:spPr>
          <a:xfrm>
            <a:off x="2400250" y="1211350"/>
            <a:ext cx="6321600" cy="49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Montserrat"/>
                <a:ea typeface="Montserrat"/>
                <a:cs typeface="Montserrat"/>
                <a:sym typeface="Montserrat"/>
              </a:rPr>
              <a:t>Goal and Mission</a:t>
            </a:r>
            <a:endParaRPr b="1">
              <a:latin typeface="Montserrat"/>
              <a:ea typeface="Montserrat"/>
              <a:cs typeface="Montserrat"/>
              <a:sym typeface="Montserrat"/>
            </a:endParaRPr>
          </a:p>
        </p:txBody>
      </p:sp>
      <p:pic>
        <p:nvPicPr>
          <p:cNvPr id="107" name="Google Shape;107;p15"/>
          <p:cNvPicPr preferRelativeResize="0"/>
          <p:nvPr/>
        </p:nvPicPr>
        <p:blipFill rotWithShape="1">
          <a:blip r:embed="rId3">
            <a:alphaModFix/>
          </a:blip>
          <a:srcRect b="26489" l="16181" r="15109" t="21833"/>
          <a:stretch/>
        </p:blipFill>
        <p:spPr>
          <a:xfrm>
            <a:off x="-1" y="3901799"/>
            <a:ext cx="1650930" cy="1241700"/>
          </a:xfrm>
          <a:prstGeom prst="rect">
            <a:avLst/>
          </a:prstGeom>
          <a:noFill/>
          <a:ln>
            <a:noFill/>
          </a:ln>
        </p:spPr>
      </p:pic>
      <p:sp>
        <p:nvSpPr>
          <p:cNvPr id="108" name="Google Shape;108;p15"/>
          <p:cNvSpPr txBox="1"/>
          <p:nvPr>
            <p:ph idx="1" type="body"/>
          </p:nvPr>
        </p:nvSpPr>
        <p:spPr>
          <a:xfrm>
            <a:off x="2400250" y="1703950"/>
            <a:ext cx="6321600" cy="16653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Founded in 2021</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Help individuals and business in making better, data driven,  real estate investment decisions</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Present our clients with the data they need to help them make smarter investments</a:t>
            </a:r>
            <a:endParaRPr sz="1400">
              <a:latin typeface="Montserrat"/>
              <a:ea typeface="Montserrat"/>
              <a:cs typeface="Montserrat"/>
              <a:sym typeface="Montserrat"/>
            </a:endParaRPr>
          </a:p>
          <a:p>
            <a:pPr indent="-317500" lvl="1" marL="91440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C</a:t>
            </a:r>
            <a:r>
              <a:rPr lang="en">
                <a:latin typeface="Montserrat"/>
                <a:ea typeface="Montserrat"/>
                <a:cs typeface="Montserrat"/>
                <a:sym typeface="Montserrat"/>
              </a:rPr>
              <a:t>limate</a:t>
            </a:r>
            <a:r>
              <a:rPr lang="en">
                <a:latin typeface="Montserrat"/>
                <a:ea typeface="Montserrat"/>
                <a:cs typeface="Montserrat"/>
                <a:sym typeface="Montserrat"/>
              </a:rPr>
              <a:t>, crime, poverty, incomes, home prices, population…</a:t>
            </a:r>
            <a:endParaRPr>
              <a:latin typeface="Montserrat"/>
              <a:ea typeface="Montserrat"/>
              <a:cs typeface="Montserrat"/>
              <a:sym typeface="Montserrat"/>
            </a:endParaRPr>
          </a:p>
        </p:txBody>
      </p:sp>
      <p:sp>
        <p:nvSpPr>
          <p:cNvPr id="109" name="Google Shape;109;p15"/>
          <p:cNvSpPr txBox="1"/>
          <p:nvPr>
            <p:ph idx="1" type="body"/>
          </p:nvPr>
        </p:nvSpPr>
        <p:spPr>
          <a:xfrm>
            <a:off x="2400250" y="3369250"/>
            <a:ext cx="6321600" cy="49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Montserrat"/>
                <a:ea typeface="Montserrat"/>
                <a:cs typeface="Montserrat"/>
                <a:sym typeface="Montserrat"/>
              </a:rPr>
              <a:t>Value Added</a:t>
            </a:r>
            <a:endParaRPr b="1">
              <a:latin typeface="Montserrat"/>
              <a:ea typeface="Montserrat"/>
              <a:cs typeface="Montserrat"/>
              <a:sym typeface="Montserrat"/>
            </a:endParaRPr>
          </a:p>
        </p:txBody>
      </p:sp>
      <p:sp>
        <p:nvSpPr>
          <p:cNvPr id="110" name="Google Shape;110;p15"/>
          <p:cNvSpPr txBox="1"/>
          <p:nvPr>
            <p:ph idx="1" type="body"/>
          </p:nvPr>
        </p:nvSpPr>
        <p:spPr>
          <a:xfrm>
            <a:off x="2400250" y="3861850"/>
            <a:ext cx="6321600" cy="895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Help our clients meet their real estate investment requirements by sorting through data and preparing it in easy to </a:t>
            </a:r>
            <a:r>
              <a:rPr lang="en" sz="1400">
                <a:latin typeface="Montserrat"/>
                <a:ea typeface="Montserrat"/>
                <a:cs typeface="Montserrat"/>
                <a:sym typeface="Montserrat"/>
              </a:rPr>
              <a:t>digest</a:t>
            </a:r>
            <a:r>
              <a:rPr lang="en" sz="1400">
                <a:latin typeface="Montserrat"/>
                <a:ea typeface="Montserrat"/>
                <a:cs typeface="Montserrat"/>
                <a:sym typeface="Montserrat"/>
              </a:rPr>
              <a:t> ways. </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0" lang="en">
                <a:latin typeface="Montserrat"/>
                <a:ea typeface="Montserrat"/>
                <a:cs typeface="Montserrat"/>
                <a:sym typeface="Montserrat"/>
              </a:rPr>
              <a:t>Our Data &amp; Variables</a:t>
            </a:r>
            <a:endParaRPr b="0">
              <a:latin typeface="Montserrat"/>
              <a:ea typeface="Montserrat"/>
              <a:cs typeface="Montserrat"/>
              <a:sym typeface="Montserrat"/>
            </a:endParaRPr>
          </a:p>
          <a:p>
            <a:pPr indent="0" lvl="0" marL="0" rtl="0" algn="l">
              <a:spcBef>
                <a:spcPts val="0"/>
              </a:spcBef>
              <a:spcAft>
                <a:spcPts val="0"/>
              </a:spcAft>
              <a:buNone/>
            </a:pPr>
            <a:r>
              <a:t/>
            </a:r>
            <a:endParaRPr b="0">
              <a:latin typeface="Montserrat"/>
              <a:ea typeface="Montserrat"/>
              <a:cs typeface="Montserrat"/>
              <a:sym typeface="Montserrat"/>
            </a:endParaRPr>
          </a:p>
        </p:txBody>
      </p:sp>
      <p:sp>
        <p:nvSpPr>
          <p:cNvPr id="116" name="Google Shape;116;p16"/>
          <p:cNvSpPr txBox="1"/>
          <p:nvPr>
            <p:ph idx="1" type="body"/>
          </p:nvPr>
        </p:nvSpPr>
        <p:spPr>
          <a:xfrm>
            <a:off x="588625" y="1226475"/>
            <a:ext cx="4821000" cy="37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Montserrat"/>
                <a:ea typeface="Montserrat"/>
                <a:cs typeface="Montserrat"/>
                <a:sym typeface="Montserrat"/>
              </a:rPr>
              <a:t>Data Quality</a:t>
            </a:r>
            <a:endParaRPr b="1">
              <a:latin typeface="Montserrat"/>
              <a:ea typeface="Montserrat"/>
              <a:cs typeface="Montserrat"/>
              <a:sym typeface="Montserrat"/>
            </a:endParaRPr>
          </a:p>
        </p:txBody>
      </p:sp>
      <p:pic>
        <p:nvPicPr>
          <p:cNvPr id="117" name="Google Shape;117;p16"/>
          <p:cNvPicPr preferRelativeResize="0"/>
          <p:nvPr/>
        </p:nvPicPr>
        <p:blipFill rotWithShape="1">
          <a:blip r:embed="rId3">
            <a:alphaModFix/>
          </a:blip>
          <a:srcRect b="26489" l="16181" r="15109" t="21833"/>
          <a:stretch/>
        </p:blipFill>
        <p:spPr>
          <a:xfrm>
            <a:off x="-1" y="3901799"/>
            <a:ext cx="1650930" cy="1241700"/>
          </a:xfrm>
          <a:prstGeom prst="rect">
            <a:avLst/>
          </a:prstGeom>
          <a:noFill/>
          <a:ln>
            <a:noFill/>
          </a:ln>
        </p:spPr>
      </p:pic>
      <p:sp>
        <p:nvSpPr>
          <p:cNvPr id="118" name="Google Shape;118;p16"/>
          <p:cNvSpPr txBox="1"/>
          <p:nvPr>
            <p:ph idx="1" type="body"/>
          </p:nvPr>
        </p:nvSpPr>
        <p:spPr>
          <a:xfrm>
            <a:off x="588625" y="1603225"/>
            <a:ext cx="4512900" cy="486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Trusted and reliable sources only: CDC, FED, WHO, EPA, BLS… </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Heavily cleaned: state names, US only, outliers, city </a:t>
            </a:r>
            <a:r>
              <a:rPr lang="en" sz="1400">
                <a:latin typeface="Montserrat"/>
                <a:ea typeface="Montserrat"/>
                <a:cs typeface="Montserrat"/>
                <a:sym typeface="Montserrat"/>
              </a:rPr>
              <a:t>level</a:t>
            </a:r>
            <a:r>
              <a:rPr lang="en" sz="1400">
                <a:latin typeface="Montserrat"/>
                <a:ea typeface="Montserrat"/>
                <a:cs typeface="Montserrat"/>
                <a:sym typeface="Montserrat"/>
              </a:rPr>
              <a:t>, years</a:t>
            </a:r>
            <a:endParaRPr sz="1400">
              <a:latin typeface="Montserrat"/>
              <a:ea typeface="Montserrat"/>
              <a:cs typeface="Montserrat"/>
              <a:sym typeface="Montserrat"/>
            </a:endParaRPr>
          </a:p>
        </p:txBody>
      </p:sp>
      <p:sp>
        <p:nvSpPr>
          <p:cNvPr id="119" name="Google Shape;119;p16"/>
          <p:cNvSpPr txBox="1"/>
          <p:nvPr>
            <p:ph idx="1" type="body"/>
          </p:nvPr>
        </p:nvSpPr>
        <p:spPr>
          <a:xfrm>
            <a:off x="588625" y="2690269"/>
            <a:ext cx="4821000" cy="37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Montserrat"/>
                <a:ea typeface="Montserrat"/>
                <a:cs typeface="Montserrat"/>
                <a:sym typeface="Montserrat"/>
              </a:rPr>
              <a:t>Variables Analyzed</a:t>
            </a:r>
            <a:endParaRPr b="1">
              <a:latin typeface="Montserrat"/>
              <a:ea typeface="Montserrat"/>
              <a:cs typeface="Montserrat"/>
              <a:sym typeface="Montserrat"/>
            </a:endParaRPr>
          </a:p>
        </p:txBody>
      </p:sp>
      <p:sp>
        <p:nvSpPr>
          <p:cNvPr id="120" name="Google Shape;120;p16"/>
          <p:cNvSpPr txBox="1"/>
          <p:nvPr>
            <p:ph idx="1" type="body"/>
          </p:nvPr>
        </p:nvSpPr>
        <p:spPr>
          <a:xfrm>
            <a:off x="588625" y="2998475"/>
            <a:ext cx="4330500" cy="14511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P</a:t>
            </a:r>
            <a:r>
              <a:rPr lang="en" sz="1400">
                <a:latin typeface="Montserrat"/>
                <a:ea typeface="Montserrat"/>
                <a:cs typeface="Montserrat"/>
                <a:sym typeface="Montserrat"/>
              </a:rPr>
              <a:t>overty rates, A</a:t>
            </a:r>
            <a:r>
              <a:rPr lang="en" sz="1400">
                <a:latin typeface="Montserrat"/>
                <a:ea typeface="Montserrat"/>
                <a:cs typeface="Montserrat"/>
                <a:sym typeface="Montserrat"/>
              </a:rPr>
              <a:t>ir quality, Sea levels, Health facts, Population factors, Income factors, Home values</a:t>
            </a:r>
            <a:endParaRPr>
              <a:latin typeface="Montserrat"/>
              <a:ea typeface="Montserrat"/>
              <a:cs typeface="Montserrat"/>
              <a:sym typeface="Montserrat"/>
            </a:endParaRPr>
          </a:p>
        </p:txBody>
      </p:sp>
      <p:pic>
        <p:nvPicPr>
          <p:cNvPr id="121" name="Google Shape;121;p16"/>
          <p:cNvPicPr preferRelativeResize="0"/>
          <p:nvPr/>
        </p:nvPicPr>
        <p:blipFill rotWithShape="1">
          <a:blip r:embed="rId4">
            <a:alphaModFix/>
          </a:blip>
          <a:srcRect b="0" l="0" r="8508" t="0"/>
          <a:stretch/>
        </p:blipFill>
        <p:spPr>
          <a:xfrm>
            <a:off x="5101525" y="1211350"/>
            <a:ext cx="3620326" cy="317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127" name="Google Shape;127;p17"/>
          <p:cNvSpPr txBox="1"/>
          <p:nvPr>
            <p:ph idx="1" type="body"/>
          </p:nvPr>
        </p:nvSpPr>
        <p:spPr>
          <a:xfrm>
            <a:off x="319500" y="1439775"/>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Montserrat"/>
                <a:ea typeface="Montserrat"/>
                <a:cs typeface="Montserrat"/>
                <a:sym typeface="Montserrat"/>
              </a:rPr>
              <a:t>Cluster Analysis of US States by Population and </a:t>
            </a:r>
            <a:r>
              <a:rPr b="1" lang="en" sz="1700">
                <a:latin typeface="Montserrat"/>
                <a:ea typeface="Montserrat"/>
                <a:cs typeface="Montserrat"/>
                <a:sym typeface="Montserrat"/>
              </a:rPr>
              <a:t>Household</a:t>
            </a:r>
            <a:r>
              <a:rPr b="1" lang="en" sz="1700">
                <a:latin typeface="Montserrat"/>
                <a:ea typeface="Montserrat"/>
                <a:cs typeface="Montserrat"/>
                <a:sym typeface="Montserrat"/>
              </a:rPr>
              <a:t> Income</a:t>
            </a:r>
            <a:endParaRPr b="1" sz="1700">
              <a:latin typeface="Montserrat"/>
              <a:ea typeface="Montserrat"/>
              <a:cs typeface="Montserrat"/>
              <a:sym typeface="Montserrat"/>
            </a:endParaRPr>
          </a:p>
        </p:txBody>
      </p:sp>
      <p:pic>
        <p:nvPicPr>
          <p:cNvPr id="128" name="Google Shape;128;p17"/>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129" name="Google Shape;129;p17"/>
          <p:cNvSpPr txBox="1"/>
          <p:nvPr>
            <p:ph idx="4294967295" type="subTitle"/>
          </p:nvPr>
        </p:nvSpPr>
        <p:spPr>
          <a:xfrm>
            <a:off x="251225" y="2442325"/>
            <a:ext cx="3163500" cy="18126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Clear visual of states with larger/smaller populations (color) and average household income (size). </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Organized in clusters to easily focus on specific data values.</a:t>
            </a:r>
            <a:endParaRPr sz="1400">
              <a:latin typeface="Montserrat"/>
              <a:ea typeface="Montserrat"/>
              <a:cs typeface="Montserrat"/>
              <a:sym typeface="Montserrat"/>
            </a:endParaRPr>
          </a:p>
        </p:txBody>
      </p:sp>
      <p:sp>
        <p:nvSpPr>
          <p:cNvPr id="130" name="Google Shape;130;p17"/>
          <p:cNvSpPr/>
          <p:nvPr/>
        </p:nvSpPr>
        <p:spPr>
          <a:xfrm>
            <a:off x="3414725" y="0"/>
            <a:ext cx="57294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7"/>
          <p:cNvPicPr preferRelativeResize="0"/>
          <p:nvPr/>
        </p:nvPicPr>
        <p:blipFill>
          <a:blip r:embed="rId4">
            <a:alphaModFix/>
          </a:blip>
          <a:stretch>
            <a:fillRect/>
          </a:stretch>
        </p:blipFill>
        <p:spPr>
          <a:xfrm>
            <a:off x="3414725" y="594149"/>
            <a:ext cx="5729400" cy="39551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137" name="Google Shape;137;p18"/>
          <p:cNvSpPr txBox="1"/>
          <p:nvPr>
            <p:ph idx="1" type="body"/>
          </p:nvPr>
        </p:nvSpPr>
        <p:spPr>
          <a:xfrm>
            <a:off x="319500" y="1439775"/>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Montserrat"/>
                <a:ea typeface="Montserrat"/>
                <a:cs typeface="Montserrat"/>
                <a:sym typeface="Montserrat"/>
              </a:rPr>
              <a:t>Scatterplot of Home Value and State Income</a:t>
            </a:r>
            <a:endParaRPr b="1" sz="1700">
              <a:latin typeface="Montserrat"/>
              <a:ea typeface="Montserrat"/>
              <a:cs typeface="Montserrat"/>
              <a:sym typeface="Montserrat"/>
            </a:endParaRPr>
          </a:p>
        </p:txBody>
      </p:sp>
      <p:pic>
        <p:nvPicPr>
          <p:cNvPr id="138" name="Google Shape;138;p18"/>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139" name="Google Shape;139;p18"/>
          <p:cNvSpPr txBox="1"/>
          <p:nvPr>
            <p:ph idx="4294967295" type="subTitle"/>
          </p:nvPr>
        </p:nvSpPr>
        <p:spPr>
          <a:xfrm>
            <a:off x="251225" y="2442325"/>
            <a:ext cx="3163500" cy="18126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Easy to pinpoint states above or below the average in the United States and to find clear outliers amongst the data (Hawaii, California) that may present investment opportunities</a:t>
            </a:r>
            <a:endParaRPr sz="1400">
              <a:latin typeface="Montserrat"/>
              <a:ea typeface="Montserrat"/>
              <a:cs typeface="Montserrat"/>
              <a:sym typeface="Montserrat"/>
            </a:endParaRPr>
          </a:p>
        </p:txBody>
      </p:sp>
      <p:sp>
        <p:nvSpPr>
          <p:cNvPr id="140" name="Google Shape;140;p18"/>
          <p:cNvSpPr/>
          <p:nvPr/>
        </p:nvSpPr>
        <p:spPr>
          <a:xfrm>
            <a:off x="3414725" y="0"/>
            <a:ext cx="57294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8"/>
          <p:cNvPicPr preferRelativeResize="0"/>
          <p:nvPr/>
        </p:nvPicPr>
        <p:blipFill>
          <a:blip r:embed="rId4">
            <a:alphaModFix/>
          </a:blip>
          <a:stretch>
            <a:fillRect/>
          </a:stretch>
        </p:blipFill>
        <p:spPr>
          <a:xfrm>
            <a:off x="3713228" y="-10988"/>
            <a:ext cx="5132385" cy="516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147" name="Google Shape;147;p19"/>
          <p:cNvSpPr txBox="1"/>
          <p:nvPr>
            <p:ph idx="1" type="body"/>
          </p:nvPr>
        </p:nvSpPr>
        <p:spPr>
          <a:xfrm>
            <a:off x="319500" y="1439775"/>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Montserrat"/>
                <a:ea typeface="Montserrat"/>
                <a:cs typeface="Montserrat"/>
                <a:sym typeface="Montserrat"/>
              </a:rPr>
              <a:t>Heat Map of Crime Index by State</a:t>
            </a:r>
            <a:endParaRPr b="1" sz="1700">
              <a:latin typeface="Montserrat"/>
              <a:ea typeface="Montserrat"/>
              <a:cs typeface="Montserrat"/>
              <a:sym typeface="Montserrat"/>
            </a:endParaRPr>
          </a:p>
        </p:txBody>
      </p:sp>
      <p:pic>
        <p:nvPicPr>
          <p:cNvPr id="148" name="Google Shape;148;p19"/>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149" name="Google Shape;149;p19"/>
          <p:cNvSpPr txBox="1"/>
          <p:nvPr>
            <p:ph idx="4294967295" type="subTitle"/>
          </p:nvPr>
        </p:nvSpPr>
        <p:spPr>
          <a:xfrm>
            <a:off x="319500" y="2174600"/>
            <a:ext cx="3696300" cy="26715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Font typeface="Montserrat"/>
              <a:buChar char="●"/>
            </a:pPr>
            <a:r>
              <a:rPr lang="en" sz="1200">
                <a:latin typeface="Montserrat"/>
                <a:ea typeface="Montserrat"/>
                <a:cs typeface="Montserrat"/>
                <a:sym typeface="Montserrat"/>
              </a:rPr>
              <a:t>A simple way to understand what the crime statistics spread look like for the country.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darker shades are a clear marker of widespread crime within the states. We see states like Texas, California, Florida and Ohio have high rates of crime.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This is an important metric for our consultancy as crime rates directly impact the price of real estate. </a:t>
            </a:r>
            <a:endParaRPr sz="1200">
              <a:latin typeface="Montserrat"/>
              <a:ea typeface="Montserrat"/>
              <a:cs typeface="Montserrat"/>
              <a:sym typeface="Montserrat"/>
            </a:endParaRPr>
          </a:p>
        </p:txBody>
      </p:sp>
      <p:pic>
        <p:nvPicPr>
          <p:cNvPr id="150" name="Google Shape;150;p19"/>
          <p:cNvPicPr preferRelativeResize="0"/>
          <p:nvPr/>
        </p:nvPicPr>
        <p:blipFill rotWithShape="1">
          <a:blip r:embed="rId4">
            <a:alphaModFix/>
          </a:blip>
          <a:srcRect b="93167" l="-1656" r="12130" t="0"/>
          <a:stretch/>
        </p:blipFill>
        <p:spPr>
          <a:xfrm>
            <a:off x="4326538" y="1439775"/>
            <a:ext cx="4667749" cy="204950"/>
          </a:xfrm>
          <a:prstGeom prst="rect">
            <a:avLst/>
          </a:prstGeom>
          <a:noFill/>
          <a:ln>
            <a:noFill/>
          </a:ln>
        </p:spPr>
      </p:pic>
      <p:sp>
        <p:nvSpPr>
          <p:cNvPr id="151" name="Google Shape;151;p19"/>
          <p:cNvSpPr/>
          <p:nvPr/>
        </p:nvSpPr>
        <p:spPr>
          <a:xfrm>
            <a:off x="4015800" y="0"/>
            <a:ext cx="51282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19"/>
          <p:cNvPicPr preferRelativeResize="0"/>
          <p:nvPr/>
        </p:nvPicPr>
        <p:blipFill rotWithShape="1">
          <a:blip r:embed="rId4">
            <a:alphaModFix/>
          </a:blip>
          <a:srcRect b="0" l="0" r="0" t="0"/>
          <a:stretch/>
        </p:blipFill>
        <p:spPr>
          <a:xfrm>
            <a:off x="3994350" y="910713"/>
            <a:ext cx="5171100" cy="33220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158" name="Google Shape;158;p20"/>
          <p:cNvSpPr txBox="1"/>
          <p:nvPr>
            <p:ph idx="1" type="body"/>
          </p:nvPr>
        </p:nvSpPr>
        <p:spPr>
          <a:xfrm>
            <a:off x="319500" y="1286000"/>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Montserrat"/>
                <a:ea typeface="Montserrat"/>
                <a:cs typeface="Montserrat"/>
                <a:sym typeface="Montserrat"/>
              </a:rPr>
              <a:t>Regressing Median Home Value on various Health Statistics without the outliers</a:t>
            </a:r>
            <a:endParaRPr b="1" sz="1400">
              <a:latin typeface="Montserrat"/>
              <a:ea typeface="Montserrat"/>
              <a:cs typeface="Montserrat"/>
              <a:sym typeface="Montserrat"/>
            </a:endParaRPr>
          </a:p>
        </p:txBody>
      </p:sp>
      <p:pic>
        <p:nvPicPr>
          <p:cNvPr id="159" name="Google Shape;159;p20"/>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160" name="Google Shape;160;p20"/>
          <p:cNvSpPr txBox="1"/>
          <p:nvPr>
            <p:ph idx="4294967295" type="subTitle"/>
          </p:nvPr>
        </p:nvSpPr>
        <p:spPr>
          <a:xfrm>
            <a:off x="285300" y="2038250"/>
            <a:ext cx="3284100" cy="13455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Montserrat"/>
              <a:buChar char="●"/>
            </a:pPr>
            <a:r>
              <a:rPr lang="en" sz="1200">
                <a:latin typeface="Montserrat"/>
                <a:ea typeface="Montserrat"/>
                <a:cs typeface="Montserrat"/>
                <a:sym typeface="Montserrat"/>
              </a:rPr>
              <a:t>The data reflected the common economic </a:t>
            </a:r>
            <a:r>
              <a:rPr lang="en" sz="1200">
                <a:latin typeface="Montserrat"/>
                <a:ea typeface="Montserrat"/>
                <a:cs typeface="Montserrat"/>
                <a:sym typeface="Montserrat"/>
              </a:rPr>
              <a:t>intuition</a:t>
            </a:r>
            <a:r>
              <a:rPr lang="en" sz="1200">
                <a:latin typeface="Montserrat"/>
                <a:ea typeface="Montserrat"/>
                <a:cs typeface="Montserrat"/>
                <a:sym typeface="Montserrat"/>
              </a:rPr>
              <a:t> for the housing market.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Char char="●"/>
            </a:pPr>
            <a:r>
              <a:rPr lang="en" sz="1200">
                <a:latin typeface="Montserrat"/>
                <a:ea typeface="Montserrat"/>
                <a:cs typeface="Montserrat"/>
                <a:sym typeface="Montserrat"/>
              </a:rPr>
              <a:t>Healthier</a:t>
            </a:r>
            <a:r>
              <a:rPr lang="en" sz="1200">
                <a:latin typeface="Montserrat"/>
                <a:ea typeface="Montserrat"/>
                <a:cs typeface="Montserrat"/>
                <a:sym typeface="Montserrat"/>
              </a:rPr>
              <a:t> populations, as seen in the plots with cancer mortalities and people per hospital, are associated with higher property valuations.</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Char char="●"/>
            </a:pPr>
            <a:r>
              <a:rPr lang="en" sz="1200">
                <a:latin typeface="Montserrat"/>
                <a:ea typeface="Montserrat"/>
                <a:cs typeface="Montserrat"/>
                <a:sym typeface="Montserrat"/>
              </a:rPr>
              <a:t>A large population in a given state is a marker for more expensive homes. This </a:t>
            </a:r>
            <a:r>
              <a:rPr lang="en" sz="1200">
                <a:latin typeface="Montserrat"/>
                <a:ea typeface="Montserrat"/>
                <a:cs typeface="Montserrat"/>
                <a:sym typeface="Montserrat"/>
              </a:rPr>
              <a:t>resembles</a:t>
            </a:r>
            <a:r>
              <a:rPr lang="en" sz="1200">
                <a:latin typeface="Montserrat"/>
                <a:ea typeface="Montserrat"/>
                <a:cs typeface="Montserrat"/>
                <a:sym typeface="Montserrat"/>
              </a:rPr>
              <a:t> the law of supply and demand. </a:t>
            </a:r>
            <a:endParaRPr sz="1200">
              <a:latin typeface="Montserrat"/>
              <a:ea typeface="Montserrat"/>
              <a:cs typeface="Montserrat"/>
              <a:sym typeface="Montserrat"/>
            </a:endParaRPr>
          </a:p>
        </p:txBody>
      </p:sp>
      <p:pic>
        <p:nvPicPr>
          <p:cNvPr id="161" name="Google Shape;161;p20"/>
          <p:cNvPicPr preferRelativeResize="0"/>
          <p:nvPr/>
        </p:nvPicPr>
        <p:blipFill>
          <a:blip r:embed="rId4">
            <a:alphaModFix/>
          </a:blip>
          <a:stretch>
            <a:fillRect/>
          </a:stretch>
        </p:blipFill>
        <p:spPr>
          <a:xfrm>
            <a:off x="4572000" y="148725"/>
            <a:ext cx="4419600" cy="3663623"/>
          </a:xfrm>
          <a:prstGeom prst="rect">
            <a:avLst/>
          </a:prstGeom>
          <a:noFill/>
          <a:ln>
            <a:noFill/>
          </a:ln>
        </p:spPr>
      </p:pic>
      <p:pic>
        <p:nvPicPr>
          <p:cNvPr id="162" name="Google Shape;162;p20"/>
          <p:cNvPicPr preferRelativeResize="0"/>
          <p:nvPr/>
        </p:nvPicPr>
        <p:blipFill>
          <a:blip r:embed="rId5">
            <a:alphaModFix/>
          </a:blip>
          <a:stretch>
            <a:fillRect/>
          </a:stretch>
        </p:blipFill>
        <p:spPr>
          <a:xfrm>
            <a:off x="4651775" y="3945050"/>
            <a:ext cx="4419600" cy="9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319500" y="485775"/>
            <a:ext cx="3095100" cy="95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000">
                <a:latin typeface="Montserrat"/>
                <a:ea typeface="Montserrat"/>
                <a:cs typeface="Montserrat"/>
                <a:sym typeface="Montserrat"/>
              </a:rPr>
              <a:t>Visualizations &amp; Interpretations</a:t>
            </a:r>
            <a:endParaRPr b="0">
              <a:latin typeface="Montserrat"/>
              <a:ea typeface="Montserrat"/>
              <a:cs typeface="Montserrat"/>
              <a:sym typeface="Montserrat"/>
            </a:endParaRPr>
          </a:p>
        </p:txBody>
      </p:sp>
      <p:sp>
        <p:nvSpPr>
          <p:cNvPr id="168" name="Google Shape;168;p21"/>
          <p:cNvSpPr txBox="1"/>
          <p:nvPr>
            <p:ph idx="1" type="body"/>
          </p:nvPr>
        </p:nvSpPr>
        <p:spPr>
          <a:xfrm>
            <a:off x="319500" y="1439775"/>
            <a:ext cx="3095100" cy="8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Montserrat"/>
                <a:ea typeface="Montserrat"/>
                <a:cs typeface="Montserrat"/>
                <a:sym typeface="Montserrat"/>
              </a:rPr>
              <a:t>Ellipse</a:t>
            </a:r>
            <a:r>
              <a:rPr b="1" lang="en" sz="1700">
                <a:latin typeface="Montserrat"/>
                <a:ea typeface="Montserrat"/>
                <a:cs typeface="Montserrat"/>
                <a:sym typeface="Montserrat"/>
              </a:rPr>
              <a:t> Chart</a:t>
            </a:r>
            <a:r>
              <a:rPr b="1" lang="en" sz="1700">
                <a:latin typeface="Montserrat"/>
                <a:ea typeface="Montserrat"/>
                <a:cs typeface="Montserrat"/>
                <a:sym typeface="Montserrat"/>
              </a:rPr>
              <a:t> of Total Population and Cancer Mortalities by Region </a:t>
            </a:r>
            <a:endParaRPr b="1" sz="1700">
              <a:latin typeface="Montserrat"/>
              <a:ea typeface="Montserrat"/>
              <a:cs typeface="Montserrat"/>
              <a:sym typeface="Montserrat"/>
            </a:endParaRPr>
          </a:p>
        </p:txBody>
      </p:sp>
      <p:pic>
        <p:nvPicPr>
          <p:cNvPr id="169" name="Google Shape;169;p21"/>
          <p:cNvPicPr preferRelativeResize="0"/>
          <p:nvPr/>
        </p:nvPicPr>
        <p:blipFill rotWithShape="1">
          <a:blip r:embed="rId3">
            <a:alphaModFix/>
          </a:blip>
          <a:srcRect b="26489" l="16181" r="15109" t="21833"/>
          <a:stretch/>
        </p:blipFill>
        <p:spPr>
          <a:xfrm>
            <a:off x="0" y="4254900"/>
            <a:ext cx="1181456" cy="888600"/>
          </a:xfrm>
          <a:prstGeom prst="rect">
            <a:avLst/>
          </a:prstGeom>
          <a:noFill/>
          <a:ln>
            <a:noFill/>
          </a:ln>
        </p:spPr>
      </p:pic>
      <p:sp>
        <p:nvSpPr>
          <p:cNvPr id="170" name="Google Shape;170;p21"/>
          <p:cNvSpPr txBox="1"/>
          <p:nvPr>
            <p:ph idx="4294967295" type="subTitle"/>
          </p:nvPr>
        </p:nvSpPr>
        <p:spPr>
          <a:xfrm>
            <a:off x="251225" y="2442325"/>
            <a:ext cx="3163500" cy="1345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Similar slopes show that as population increases, cancer mortalities increase</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Northeast seems to less steep slope compared to other regions </a:t>
            </a:r>
            <a:endParaRPr sz="1400">
              <a:latin typeface="Montserrat"/>
              <a:ea typeface="Montserrat"/>
              <a:cs typeface="Montserrat"/>
              <a:sym typeface="Montserrat"/>
            </a:endParaRPr>
          </a:p>
          <a:p>
            <a:pPr indent="0" lvl="0" marL="0" rtl="0" algn="l">
              <a:lnSpc>
                <a:spcPct val="100000"/>
              </a:lnSpc>
              <a:spcBef>
                <a:spcPts val="0"/>
              </a:spcBef>
              <a:spcAft>
                <a:spcPts val="0"/>
              </a:spcAft>
              <a:buNone/>
            </a:pPr>
            <a:r>
              <a:t/>
            </a:r>
            <a:endParaRPr sz="1400">
              <a:latin typeface="Montserrat"/>
              <a:ea typeface="Montserrat"/>
              <a:cs typeface="Montserrat"/>
              <a:sym typeface="Montserrat"/>
            </a:endParaRPr>
          </a:p>
        </p:txBody>
      </p:sp>
      <p:sp>
        <p:nvSpPr>
          <p:cNvPr id="171" name="Google Shape;171;p21"/>
          <p:cNvSpPr/>
          <p:nvPr/>
        </p:nvSpPr>
        <p:spPr>
          <a:xfrm>
            <a:off x="3414725" y="0"/>
            <a:ext cx="57294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1"/>
          <p:cNvPicPr preferRelativeResize="0"/>
          <p:nvPr/>
        </p:nvPicPr>
        <p:blipFill>
          <a:blip r:embed="rId4">
            <a:alphaModFix/>
          </a:blip>
          <a:stretch>
            <a:fillRect/>
          </a:stretch>
        </p:blipFill>
        <p:spPr>
          <a:xfrm>
            <a:off x="3414725" y="0"/>
            <a:ext cx="5729400"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